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71" r:id="rId11"/>
    <p:sldId id="269" r:id="rId12"/>
    <p:sldId id="340" r:id="rId13"/>
    <p:sldId id="270" r:id="rId14"/>
    <p:sldId id="34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0" r:id="rId51"/>
    <p:sldId id="308" r:id="rId52"/>
    <p:sldId id="309" r:id="rId53"/>
    <p:sldId id="311" r:id="rId54"/>
    <p:sldId id="307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2" r:id="rId84"/>
    <p:sldId id="343" r:id="rId85"/>
    <p:sldId id="344" r:id="rId8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  <p:cmAuthor id="2" name="Greenhouse, Brooke" initials="GB" lastIdx="13" clrIdx="1">
    <p:extLst>
      <p:ext uri="{19B8F6BF-5375-455C-9EA6-DF929625EA0E}">
        <p15:presenceInfo xmlns:p15="http://schemas.microsoft.com/office/powerpoint/2012/main" userId="S-1-5-21-4027829005-1107895287-290554039-243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78"/>
    <a:srgbClr val="006298"/>
    <a:srgbClr val="000000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29"/>
  </p:normalViewPr>
  <p:slideViewPr>
    <p:cSldViewPr snapToGrid="0" snapToObjects="1">
      <p:cViewPr varScale="1">
        <p:scale>
          <a:sx n="109" d="100"/>
          <a:sy n="109" d="100"/>
        </p:scale>
        <p:origin x="8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07-Sep-23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07-Sep-23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LucidaGrande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6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/>
              <a:t>Andrews/Dark/West, CompTIA A+ Guide to IT Technical Support, 10</a:t>
            </a:r>
            <a:r>
              <a:rPr lang="en-US" sz="1400" baseline="30000" dirty="0"/>
              <a:t>th</a:t>
            </a:r>
            <a:r>
              <a:rPr lang="en-US" sz="1400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4574" y="2193424"/>
            <a:ext cx="9642852" cy="618014"/>
          </a:xfrm>
        </p:spPr>
        <p:txBody>
          <a:bodyPr anchor="b">
            <a:noAutofit/>
          </a:bodyPr>
          <a:lstStyle>
            <a:lvl1pPr marL="0" indent="0" algn="ctr">
              <a:buNone/>
              <a:defRPr sz="5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Unit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3732692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3572" y="1737343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2286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0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323299"/>
            <a:ext cx="8956009" cy="477054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/>
          <p:cNvSpPr txBox="1"/>
          <p:nvPr userDrawn="1"/>
        </p:nvSpPr>
        <p:spPr>
          <a:xfrm>
            <a:off x="3007866" y="6107856"/>
            <a:ext cx="8956009" cy="692497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Andrews/Dark/West, CompTIA A+ Guide to IT Technical Support, 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18" r:id="rId5"/>
    <p:sldLayoutId id="2147483715" r:id="rId6"/>
    <p:sldLayoutId id="2147483716" r:id="rId7"/>
    <p:sldLayoutId id="2147483719" r:id="rId8"/>
    <p:sldLayoutId id="2147483720" r:id="rId9"/>
    <p:sldLayoutId id="2147483723" r:id="rId10"/>
    <p:sldLayoutId id="2147483724" r:id="rId11"/>
    <p:sldLayoutId id="2147483713" r:id="rId12"/>
    <p:sldLayoutId id="2147483717" r:id="rId13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CompTIA A+ Guide to IT Technical Support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94706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(3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Loopback plugs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Used to test a network port in a computer or other device to make sure the port is working</a:t>
            </a:r>
          </a:p>
          <a:p>
            <a:pPr lvl="1"/>
            <a:r>
              <a:rPr lang="en-US" dirty="0"/>
              <a:t>May also be used to test the throughput or speed of a port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1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(4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76" y="2507256"/>
            <a:ext cx="5224617" cy="218943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18771"/>
            <a:ext cx="3976406" cy="660049"/>
          </a:xfrm>
        </p:spPr>
        <p:txBody>
          <a:bodyPr/>
          <a:lstStyle/>
          <a:p>
            <a:r>
              <a:rPr lang="en-US" dirty="0"/>
              <a:t>Figure 1-5  A loopback plug testing a network port and network cable</a:t>
            </a:r>
          </a:p>
        </p:txBody>
      </p:sp>
    </p:spTree>
    <p:extLst>
      <p:ext uri="{BB962C8B-B14F-4D97-AF65-F5344CB8AC3E}">
        <p14:creationId xmlns:p14="http://schemas.microsoft.com/office/powerpoint/2010/main" val="310255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(5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4A78"/>
                </a:solidFill>
              </a:rPr>
              <a:t>Back up important data</a:t>
            </a:r>
          </a:p>
          <a:p>
            <a:r>
              <a:rPr lang="en-US" dirty="0">
                <a:solidFill>
                  <a:srgbClr val="004A78"/>
                </a:solidFill>
              </a:rPr>
              <a:t>Power down the system and unplug it</a:t>
            </a:r>
          </a:p>
          <a:p>
            <a:pPr lvl="1"/>
            <a:r>
              <a:rPr lang="en-US" dirty="0"/>
              <a:t>Unplug other peripherals as well</a:t>
            </a:r>
          </a:p>
          <a:p>
            <a:r>
              <a:rPr lang="en-US" dirty="0">
                <a:solidFill>
                  <a:srgbClr val="004A78"/>
                </a:solidFill>
              </a:rPr>
              <a:t>Press and hold the power button for about 3 seconds</a:t>
            </a:r>
          </a:p>
          <a:p>
            <a:pPr lvl="1"/>
            <a:r>
              <a:rPr lang="en-US" dirty="0"/>
              <a:t>This will drain the power supply</a:t>
            </a:r>
          </a:p>
          <a:p>
            <a:r>
              <a:rPr lang="en-US" dirty="0">
                <a:solidFill>
                  <a:srgbClr val="004A78"/>
                </a:solidFill>
              </a:rPr>
              <a:t>Have a plastic bag or cup handy to hold screws</a:t>
            </a:r>
          </a:p>
          <a:p>
            <a:r>
              <a:rPr lang="en-US" dirty="0">
                <a:solidFill>
                  <a:srgbClr val="004A78"/>
                </a:solidFill>
              </a:rPr>
              <a:t>Open the case cover</a:t>
            </a:r>
          </a:p>
          <a:p>
            <a:pPr lvl="1"/>
            <a:r>
              <a:rPr lang="en-US" dirty="0"/>
              <a:t>Some cases require you to remove the faceplate first</a:t>
            </a:r>
          </a:p>
          <a:p>
            <a:pPr lvl="1"/>
            <a:r>
              <a:rPr lang="en-US" dirty="0"/>
              <a:t>Remove a side panel</a:t>
            </a:r>
          </a:p>
          <a:p>
            <a:pPr lvl="1"/>
            <a:r>
              <a:rPr lang="en-US" dirty="0"/>
              <a:t>Locate the screws or clips that hold the side panel in place and remove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(6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8" y="1732750"/>
            <a:ext cx="3872207" cy="396781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74527"/>
            <a:ext cx="3976406" cy="604293"/>
          </a:xfrm>
        </p:spPr>
        <p:txBody>
          <a:bodyPr/>
          <a:lstStyle/>
          <a:p>
            <a:r>
              <a:rPr lang="en-US" dirty="0"/>
              <a:t>Figure 1-7  Decide which side panel to remove</a:t>
            </a:r>
          </a:p>
        </p:txBody>
      </p:sp>
    </p:spTree>
    <p:extLst>
      <p:ext uri="{BB962C8B-B14F-4D97-AF65-F5344CB8AC3E}">
        <p14:creationId xmlns:p14="http://schemas.microsoft.com/office/powerpoint/2010/main" val="421486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(7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81" y="1626661"/>
            <a:ext cx="5315896" cy="382856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18771"/>
            <a:ext cx="3976406" cy="660049"/>
          </a:xfrm>
        </p:spPr>
        <p:txBody>
          <a:bodyPr/>
          <a:lstStyle/>
          <a:p>
            <a:r>
              <a:rPr lang="en-US" dirty="0"/>
              <a:t>Figure 1-8  Locate the screws that hold the side panel in place</a:t>
            </a:r>
          </a:p>
        </p:txBody>
      </p:sp>
    </p:spTree>
    <p:extLst>
      <p:ext uri="{BB962C8B-B14F-4D97-AF65-F5344CB8AC3E}">
        <p14:creationId xmlns:p14="http://schemas.microsoft.com/office/powerpoint/2010/main" val="212592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(8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98" y="1672796"/>
            <a:ext cx="5165008" cy="370969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174166"/>
            <a:ext cx="3976406" cy="704654"/>
          </a:xfrm>
        </p:spPr>
        <p:txBody>
          <a:bodyPr/>
          <a:lstStyle/>
          <a:p>
            <a:r>
              <a:rPr lang="en-US" dirty="0"/>
              <a:t>Figure 1-9  On this system, clips hold the side panel in place</a:t>
            </a:r>
          </a:p>
        </p:txBody>
      </p:sp>
    </p:spTree>
    <p:extLst>
      <p:ext uri="{BB962C8B-B14F-4D97-AF65-F5344CB8AC3E}">
        <p14:creationId xmlns:p14="http://schemas.microsoft.com/office/powerpoint/2010/main" val="50203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(9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7" y="1639304"/>
            <a:ext cx="5009539" cy="362407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63376"/>
            <a:ext cx="3976406" cy="615444"/>
          </a:xfrm>
        </p:spPr>
        <p:txBody>
          <a:bodyPr/>
          <a:lstStyle/>
          <a:p>
            <a:r>
              <a:rPr lang="en-US" dirty="0"/>
              <a:t>Figure 1-10  Slide the panel to the rear of the case</a:t>
            </a:r>
          </a:p>
        </p:txBody>
      </p:sp>
    </p:spTree>
    <p:extLst>
      <p:ext uri="{BB962C8B-B14F-4D97-AF65-F5344CB8AC3E}">
        <p14:creationId xmlns:p14="http://schemas.microsoft.com/office/powerpoint/2010/main" val="394767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(10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dirty="0">
                <a:solidFill>
                  <a:srgbClr val="004A78"/>
                </a:solidFill>
              </a:rPr>
              <a:t>Clip your ESD strap to the side of the computer 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After opening you will see the main components: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Power supply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Motherboard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Drives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Follow cables from motherboard to the component to know the purpose of each cable</a:t>
            </a:r>
          </a:p>
        </p:txBody>
      </p:sp>
    </p:spTree>
    <p:extLst>
      <p:ext uri="{BB962C8B-B14F-4D97-AF65-F5344CB8AC3E}">
        <p14:creationId xmlns:p14="http://schemas.microsoft.com/office/powerpoint/2010/main" val="411963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(11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0" y="1817136"/>
            <a:ext cx="5815326" cy="36023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542156"/>
            <a:ext cx="3976406" cy="336664"/>
          </a:xfrm>
        </p:spPr>
        <p:txBody>
          <a:bodyPr/>
          <a:lstStyle/>
          <a:p>
            <a:r>
              <a:rPr lang="en-US" dirty="0"/>
              <a:t>Figure 1-12  Inside the computer case</a:t>
            </a:r>
          </a:p>
        </p:txBody>
      </p:sp>
    </p:spTree>
    <p:extLst>
      <p:ext uri="{BB962C8B-B14F-4D97-AF65-F5344CB8AC3E}">
        <p14:creationId xmlns:p14="http://schemas.microsoft.com/office/powerpoint/2010/main" val="80124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(12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 components installed in the case (called </a:t>
            </a:r>
            <a:r>
              <a:rPr lang="en-US" b="1" dirty="0"/>
              <a:t>internal components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Motherboard, processor, and cooler:</a:t>
            </a:r>
          </a:p>
          <a:p>
            <a:pPr lvl="2"/>
            <a:r>
              <a:rPr lang="en-US" b="1" dirty="0"/>
              <a:t>Motherboard</a:t>
            </a:r>
            <a:r>
              <a:rPr lang="en-US" dirty="0"/>
              <a:t> is also called </a:t>
            </a:r>
            <a:r>
              <a:rPr lang="en-US" b="1" dirty="0"/>
              <a:t>main board</a:t>
            </a:r>
            <a:r>
              <a:rPr lang="en-US" dirty="0"/>
              <a:t>, </a:t>
            </a:r>
            <a:r>
              <a:rPr lang="en-US" b="1" dirty="0"/>
              <a:t>system board</a:t>
            </a:r>
            <a:r>
              <a:rPr lang="en-US" dirty="0"/>
              <a:t>, or mobo and contains a socket to hold the processor (</a:t>
            </a:r>
            <a:r>
              <a:rPr lang="en-US" b="1" dirty="0"/>
              <a:t>CPU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Processor</a:t>
            </a:r>
            <a:r>
              <a:rPr lang="en-US" dirty="0"/>
              <a:t> processes data and instructions for the entire system</a:t>
            </a:r>
          </a:p>
          <a:p>
            <a:pPr lvl="3"/>
            <a:r>
              <a:rPr lang="en-US" dirty="0"/>
              <a:t>Generates a lot of heat so a fan and heat sink might be installed on top</a:t>
            </a:r>
          </a:p>
          <a:p>
            <a:pPr lvl="2"/>
            <a:r>
              <a:rPr lang="en-US" dirty="0"/>
              <a:t>The fan and </a:t>
            </a:r>
            <a:r>
              <a:rPr lang="en-US" b="1" dirty="0"/>
              <a:t>heat sink </a:t>
            </a:r>
            <a:r>
              <a:rPr lang="en-US" dirty="0"/>
              <a:t>together are called the processor cooler</a:t>
            </a:r>
          </a:p>
        </p:txBody>
      </p:sp>
    </p:spTree>
    <p:extLst>
      <p:ext uri="{BB962C8B-B14F-4D97-AF65-F5344CB8AC3E}">
        <p14:creationId xmlns:p14="http://schemas.microsoft.com/office/powerpoint/2010/main" val="298636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Computer Apart and Putting It Back Together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462"/>
          <a:stretch>
            <a:fillRect/>
          </a:stretch>
        </p:blipFill>
        <p:spPr/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Andrews/Dark/West, CompTIA A+ Guide to IT Technical Support, 10</a:t>
            </a:r>
            <a:r>
              <a:rPr lang="en-US" baseline="30000" dirty="0"/>
              <a:t>th</a:t>
            </a:r>
            <a:r>
              <a:rPr lang="en-US" dirty="0"/>
              <a:t>  Edition. © [2020]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60705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(13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03" y="1588231"/>
            <a:ext cx="5473898" cy="379780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449337"/>
            <a:ext cx="3976406" cy="1429483"/>
          </a:xfrm>
        </p:spPr>
        <p:txBody>
          <a:bodyPr/>
          <a:lstStyle/>
          <a:p>
            <a:r>
              <a:rPr lang="en-US" dirty="0"/>
              <a:t>Figure 1-13  All hardware components are either located on the motherboard or directly or indirectly connected to it because they must all communicate with the CPU</a:t>
            </a:r>
          </a:p>
        </p:txBody>
      </p:sp>
    </p:spTree>
    <p:extLst>
      <p:ext uri="{BB962C8B-B14F-4D97-AF65-F5344CB8AC3E}">
        <p14:creationId xmlns:p14="http://schemas.microsoft.com/office/powerpoint/2010/main" val="249588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(14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 components installed in the case (continued):</a:t>
            </a:r>
          </a:p>
          <a:p>
            <a:pPr lvl="1"/>
            <a:r>
              <a:rPr lang="en-US" b="1" dirty="0"/>
              <a:t>Expansion cards </a:t>
            </a:r>
            <a:r>
              <a:rPr lang="en-US" dirty="0"/>
              <a:t>- also called adapter cards:</a:t>
            </a:r>
          </a:p>
          <a:p>
            <a:pPr lvl="2"/>
            <a:r>
              <a:rPr lang="en-US" dirty="0"/>
              <a:t>A circuit board that provides more ports than those provided by the motherboard</a:t>
            </a:r>
          </a:p>
          <a:p>
            <a:pPr lvl="2"/>
            <a:r>
              <a:rPr lang="en-US" dirty="0"/>
              <a:t>Today, most ports are provided by motherboards</a:t>
            </a:r>
          </a:p>
          <a:p>
            <a:pPr lvl="1"/>
            <a:r>
              <a:rPr lang="en-US" b="1" dirty="0"/>
              <a:t>Memory modules </a:t>
            </a:r>
            <a:r>
              <a:rPr lang="en-US" dirty="0"/>
              <a:t>– </a:t>
            </a:r>
            <a:r>
              <a:rPr lang="en-US" b="1" dirty="0"/>
              <a:t>random access memory (RAM)</a:t>
            </a:r>
            <a:r>
              <a:rPr lang="en-US" dirty="0"/>
              <a:t>:</a:t>
            </a:r>
            <a:endParaRPr lang="en-US" b="1" dirty="0"/>
          </a:p>
          <a:p>
            <a:pPr lvl="2"/>
            <a:r>
              <a:rPr lang="en-US" dirty="0"/>
              <a:t>Temporary storage for data and instructions as they are being processed by the CPU</a:t>
            </a:r>
          </a:p>
          <a:p>
            <a:pPr lvl="2"/>
            <a:r>
              <a:rPr lang="en-US" b="1" dirty="0"/>
              <a:t>Dual inline memory module (DIMM) </a:t>
            </a:r>
            <a:r>
              <a:rPr lang="en-US" dirty="0"/>
              <a:t>slots hold memory modules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(15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2" y="1849169"/>
            <a:ext cx="5579891" cy="3358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40351"/>
            <a:ext cx="3976406" cy="838469"/>
          </a:xfrm>
        </p:spPr>
        <p:txBody>
          <a:bodyPr/>
          <a:lstStyle/>
          <a:p>
            <a:r>
              <a:rPr lang="en-US" dirty="0"/>
              <a:t>Figure 1-15  The easiest way to identify this video card is to look at the ports on the end of the card</a:t>
            </a:r>
          </a:p>
        </p:txBody>
      </p:sp>
    </p:spTree>
    <p:extLst>
      <p:ext uri="{BB962C8B-B14F-4D97-AF65-F5344CB8AC3E}">
        <p14:creationId xmlns:p14="http://schemas.microsoft.com/office/powerpoint/2010/main" val="197370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(16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19" y="2356261"/>
            <a:ext cx="5701516" cy="25168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5678"/>
            <a:ext cx="3976406" cy="593142"/>
          </a:xfrm>
        </p:spPr>
        <p:txBody>
          <a:bodyPr/>
          <a:lstStyle/>
          <a:p>
            <a:r>
              <a:rPr lang="en-US" dirty="0"/>
              <a:t>Figure 1-16  A DIMM holds RAM and is mounted directly on a motherboard</a:t>
            </a:r>
          </a:p>
        </p:txBody>
      </p:sp>
    </p:spTree>
    <p:extLst>
      <p:ext uri="{BB962C8B-B14F-4D97-AF65-F5344CB8AC3E}">
        <p14:creationId xmlns:p14="http://schemas.microsoft.com/office/powerpoint/2010/main" val="187746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(17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 components installed in the case (continued):</a:t>
            </a:r>
          </a:p>
          <a:p>
            <a:pPr lvl="1"/>
            <a:r>
              <a:rPr lang="en-US" dirty="0"/>
              <a:t>Hard drives and other drives:</a:t>
            </a:r>
          </a:p>
          <a:p>
            <a:pPr lvl="2"/>
            <a:r>
              <a:rPr lang="en-US" b="1" dirty="0"/>
              <a:t>Hard drives </a:t>
            </a:r>
            <a:r>
              <a:rPr lang="en-US" dirty="0"/>
              <a:t>may also be called </a:t>
            </a:r>
            <a:r>
              <a:rPr lang="en-US" b="1" dirty="0"/>
              <a:t>hard disk drive (HDD)</a:t>
            </a:r>
          </a:p>
          <a:p>
            <a:pPr lvl="2"/>
            <a:r>
              <a:rPr lang="en-US" dirty="0"/>
              <a:t>Permanent storage used to hold data and programs</a:t>
            </a:r>
          </a:p>
          <a:p>
            <a:pPr lvl="2"/>
            <a:r>
              <a:rPr lang="en-US" dirty="0"/>
              <a:t>All drives in a system are installed in a stack of drive bays at the front of the case</a:t>
            </a:r>
          </a:p>
          <a:p>
            <a:pPr lvl="1"/>
            <a:r>
              <a:rPr lang="en-US" b="1" dirty="0"/>
              <a:t>Power supply </a:t>
            </a:r>
            <a:r>
              <a:rPr lang="en-US" dirty="0"/>
              <a:t>– also called </a:t>
            </a:r>
            <a:r>
              <a:rPr lang="en-US" b="1" dirty="0"/>
              <a:t>power supply unit (PSU)</a:t>
            </a:r>
            <a:r>
              <a:rPr lang="en-US" dirty="0"/>
              <a:t>:</a:t>
            </a:r>
            <a:endParaRPr lang="en-US" b="1" dirty="0"/>
          </a:p>
          <a:p>
            <a:pPr lvl="2"/>
            <a:r>
              <a:rPr lang="en-US" dirty="0"/>
              <a:t>Receives and converts house current so that components inside the case can use it</a:t>
            </a:r>
          </a:p>
          <a:p>
            <a:pPr lvl="2"/>
            <a:r>
              <a:rPr lang="en-US" dirty="0"/>
              <a:t>Most come with a </a:t>
            </a:r>
            <a:r>
              <a:rPr lang="en-US" b="1" dirty="0"/>
              <a:t>dual-voltage selector switch</a:t>
            </a:r>
          </a:p>
          <a:p>
            <a:pPr lvl="3"/>
            <a:r>
              <a:rPr lang="en-US" dirty="0"/>
              <a:t>Allows switching input voltage from 115V to 220V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2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(18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73" y="2695361"/>
            <a:ext cx="4608576" cy="20025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40351"/>
            <a:ext cx="3976406" cy="838469"/>
          </a:xfrm>
        </p:spPr>
        <p:txBody>
          <a:bodyPr/>
          <a:lstStyle/>
          <a:p>
            <a:r>
              <a:rPr lang="en-US" dirty="0"/>
              <a:t>Figure 1-17 Two types of hard drives (larger magnetic drive and smaller solid-state drive) and a DVD drive</a:t>
            </a:r>
          </a:p>
        </p:txBody>
      </p:sp>
    </p:spTree>
    <p:extLst>
      <p:ext uri="{BB962C8B-B14F-4D97-AF65-F5344CB8AC3E}">
        <p14:creationId xmlns:p14="http://schemas.microsoft.com/office/powerpoint/2010/main" val="221376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(19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82" y="1877048"/>
            <a:ext cx="4983480" cy="338632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63376"/>
            <a:ext cx="3976406" cy="615444"/>
          </a:xfrm>
        </p:spPr>
        <p:txBody>
          <a:bodyPr/>
          <a:lstStyle/>
          <a:p>
            <a:r>
              <a:rPr lang="en-US" dirty="0"/>
              <a:t>Figure 1-18  A power supply with attached power cables</a:t>
            </a:r>
          </a:p>
        </p:txBody>
      </p:sp>
    </p:spTree>
    <p:extLst>
      <p:ext uri="{BB962C8B-B14F-4D97-AF65-F5344CB8AC3E}">
        <p14:creationId xmlns:p14="http://schemas.microsoft.com/office/powerpoint/2010/main" val="86327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(20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Form factors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Standards that describe the size, shape, screw hole positions, and major features of computer cases, power supplies, and motherboards</a:t>
            </a:r>
          </a:p>
          <a:p>
            <a:pPr lvl="1"/>
            <a:r>
              <a:rPr lang="en-US" dirty="0"/>
              <a:t>Necessary so that all will be compatible with each other</a:t>
            </a:r>
          </a:p>
          <a:p>
            <a:r>
              <a:rPr lang="en-US" dirty="0"/>
              <a:t>Two form factors used by most desktop and tower computer cases and power supplies:</a:t>
            </a:r>
          </a:p>
          <a:p>
            <a:pPr lvl="1"/>
            <a:r>
              <a:rPr lang="en-US" dirty="0"/>
              <a:t>ATX</a:t>
            </a:r>
          </a:p>
          <a:p>
            <a:pPr lvl="1"/>
            <a:r>
              <a:rPr lang="en-US" dirty="0"/>
              <a:t>microATX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5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(21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ATX (Advanced Technology Extended)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Most commonly used form factor today</a:t>
            </a:r>
          </a:p>
          <a:p>
            <a:pPr lvl="1"/>
            <a:r>
              <a:rPr lang="en-US" dirty="0"/>
              <a:t>Originally developed by Intel</a:t>
            </a:r>
          </a:p>
          <a:p>
            <a:pPr lvl="1"/>
            <a:r>
              <a:rPr lang="en-US" dirty="0"/>
              <a:t>It is an open, nonproprietary industry specification</a:t>
            </a:r>
          </a:p>
          <a:p>
            <a:r>
              <a:rPr lang="en-US" dirty="0"/>
              <a:t>An ATX power supply has a variety of power connectors</a:t>
            </a:r>
          </a:p>
          <a:p>
            <a:pPr lvl="1"/>
            <a:r>
              <a:rPr lang="en-US" dirty="0"/>
              <a:t>Power connectors have evolved because new technologies require more power</a:t>
            </a:r>
          </a:p>
          <a:p>
            <a:pPr lvl="1"/>
            <a:r>
              <a:rPr lang="en-US" dirty="0"/>
              <a:t>4-pin and 8-pin auxiliary connectors: used to provide an additional 12 V of power for evolving CPUs</a:t>
            </a:r>
          </a:p>
          <a:p>
            <a:pPr lvl="1"/>
            <a:r>
              <a:rPr lang="en-US" dirty="0"/>
              <a:t>24-pin or 20+4-pin P1 connector</a:t>
            </a:r>
          </a:p>
          <a:p>
            <a:pPr lvl="2"/>
            <a:r>
              <a:rPr lang="en-US" dirty="0"/>
              <a:t>The older 20-pin P1 connector still worked in this connector</a:t>
            </a:r>
          </a:p>
          <a:p>
            <a:pPr lvl="2"/>
            <a:r>
              <a:rPr lang="en-US" dirty="0"/>
              <a:t>Supported the new </a:t>
            </a:r>
            <a:r>
              <a:rPr lang="en-US" b="1" dirty="0"/>
              <a:t>PCI Express (PCIe) </a:t>
            </a:r>
            <a:r>
              <a:rPr lang="en-US" dirty="0"/>
              <a:t>slots</a:t>
            </a:r>
          </a:p>
          <a:p>
            <a:pPr lvl="1"/>
            <a:r>
              <a:rPr lang="en-US" dirty="0"/>
              <a:t>6-pin and 8-pin PCIe connectors connect directly to the video card </a:t>
            </a:r>
          </a:p>
          <a:p>
            <a:pPr lvl="2"/>
            <a:r>
              <a:rPr lang="en-US" dirty="0"/>
              <a:t>Video cards draw the most power in a 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7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(22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microATX (mATX) </a:t>
            </a:r>
            <a:r>
              <a:rPr lang="en-US" dirty="0"/>
              <a:t>form factor:</a:t>
            </a:r>
          </a:p>
          <a:p>
            <a:pPr lvl="1"/>
            <a:r>
              <a:rPr lang="en-US" dirty="0"/>
              <a:t>Major variation of ATX</a:t>
            </a:r>
          </a:p>
          <a:p>
            <a:pPr lvl="1"/>
            <a:r>
              <a:rPr lang="en-US" dirty="0"/>
              <a:t>Reduces total cost of a system by:</a:t>
            </a:r>
          </a:p>
          <a:p>
            <a:pPr lvl="2"/>
            <a:r>
              <a:rPr lang="en-US" dirty="0"/>
              <a:t>Reducing number of expansion slots on motherboard</a:t>
            </a:r>
          </a:p>
          <a:p>
            <a:pPr lvl="2"/>
            <a:r>
              <a:rPr lang="en-US" dirty="0"/>
              <a:t>Reducing power supplied to the board</a:t>
            </a:r>
          </a:p>
          <a:p>
            <a:pPr lvl="2"/>
            <a:r>
              <a:rPr lang="en-US" dirty="0"/>
              <a:t>Allowing for a smaller case size</a:t>
            </a:r>
          </a:p>
          <a:p>
            <a:pPr lvl="1"/>
            <a:r>
              <a:rPr lang="en-US" dirty="0"/>
              <a:t>Uses a 24-pin P1 connector </a:t>
            </a:r>
          </a:p>
          <a:p>
            <a:pPr lvl="2"/>
            <a:r>
              <a:rPr lang="en-US" dirty="0"/>
              <a:t>Not likely to have as many extra wires and connectors as those on the ATX power supply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3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Disassemble and reassemble a desktop computer safely while being able to identify various external ports and major components inside a desktop.</a:t>
            </a:r>
          </a:p>
          <a:p>
            <a:r>
              <a:rPr lang="en-US" dirty="0"/>
              <a:t>Disassemble and reassemble a laptop computer safely while being able to identify various external ports and slots and major components of a laptop.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(23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45" y="1757877"/>
            <a:ext cx="4561481" cy="356184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51502"/>
            <a:ext cx="3976406" cy="827318"/>
          </a:xfrm>
        </p:spPr>
        <p:txBody>
          <a:bodyPr/>
          <a:lstStyle/>
          <a:p>
            <a:r>
              <a:rPr lang="en-US" dirty="0"/>
              <a:t>Figure 1-26 This microATX motherboard by Biostar is designed to support an AMD processor</a:t>
            </a:r>
          </a:p>
        </p:txBody>
      </p:sp>
    </p:spTree>
    <p:extLst>
      <p:ext uri="{BB962C8B-B14F-4D97-AF65-F5344CB8AC3E}">
        <p14:creationId xmlns:p14="http://schemas.microsoft.com/office/powerpoint/2010/main" val="199822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Removing Expansion Cards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If removing components:</a:t>
            </a:r>
          </a:p>
          <a:p>
            <a:pPr lvl="1"/>
            <a:r>
              <a:rPr lang="en-US" dirty="0"/>
              <a:t>Draw a diagram of all cable connections to the motherboard, expansion cards, and drives</a:t>
            </a:r>
          </a:p>
          <a:p>
            <a:pPr lvl="1"/>
            <a:r>
              <a:rPr lang="en-US" dirty="0"/>
              <a:t>Use a felt-tip marker to mark components in order to indicate a cable connection, board placement, orientation, etc.</a:t>
            </a:r>
          </a:p>
          <a:p>
            <a:r>
              <a:rPr lang="en-US" dirty="0"/>
              <a:t>To remove expansion cards:</a:t>
            </a:r>
          </a:p>
          <a:p>
            <a:pPr lvl="1"/>
            <a:r>
              <a:rPr lang="en-US" dirty="0"/>
              <a:t>Remove any wire or cable connected to the card</a:t>
            </a:r>
          </a:p>
          <a:p>
            <a:pPr lvl="1"/>
            <a:r>
              <a:rPr lang="en-US" dirty="0"/>
              <a:t>Remove the screw holding the card to the case</a:t>
            </a:r>
          </a:p>
          <a:p>
            <a:pPr lvl="1"/>
            <a:r>
              <a:rPr lang="en-US" dirty="0"/>
              <a:t>Grasp the card with both hands and remove it by lifting straight up (can also very slightly rock the card from end to end)</a:t>
            </a:r>
          </a:p>
          <a:p>
            <a:pPr lvl="1"/>
            <a:r>
              <a:rPr lang="en-US" dirty="0"/>
              <a:t>Don’t put your fingers on edge connectors or touch a chip</a:t>
            </a:r>
          </a:p>
          <a:p>
            <a:pPr lvl="2"/>
            <a:r>
              <a:rPr lang="en-US" dirty="0"/>
              <a:t>It is best to store cards in an antistatic bag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1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Removing Expansion Cards (2 of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58" y="1497683"/>
            <a:ext cx="4681654" cy="3920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4595"/>
            <a:ext cx="3976406" cy="894225"/>
          </a:xfrm>
        </p:spPr>
        <p:txBody>
          <a:bodyPr/>
          <a:lstStyle/>
          <a:p>
            <a:r>
              <a:rPr lang="en-US" dirty="0"/>
              <a:t>Figure 1-29  Hold the retention mechanism back as you remove a video card from its expansion slot</a:t>
            </a:r>
          </a:p>
        </p:txBody>
      </p:sp>
    </p:spTree>
    <p:extLst>
      <p:ext uri="{BB962C8B-B14F-4D97-AF65-F5344CB8AC3E}">
        <p14:creationId xmlns:p14="http://schemas.microsoft.com/office/powerpoint/2010/main" val="404727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Removing the Motherboard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Depending on the system, you may have to remove the drives and/or power supply to get to the motherboard</a:t>
            </a:r>
          </a:p>
          <a:p>
            <a:r>
              <a:rPr lang="en-US" dirty="0"/>
              <a:t>To remove motherboard:</a:t>
            </a:r>
          </a:p>
          <a:p>
            <a:pPr lvl="1"/>
            <a:r>
              <a:rPr lang="en-US" dirty="0"/>
              <a:t>Unplug power supply lines</a:t>
            </a:r>
          </a:p>
          <a:p>
            <a:pPr lvl="1"/>
            <a:r>
              <a:rPr lang="en-US" dirty="0"/>
              <a:t>Unplug SATA cables connected to the motherboard</a:t>
            </a:r>
          </a:p>
          <a:p>
            <a:pPr lvl="1"/>
            <a:r>
              <a:rPr lang="en-US" dirty="0"/>
              <a:t>Disconnect wires leading from the front of the computer case to the motherboard (called </a:t>
            </a:r>
            <a:r>
              <a:rPr lang="en-US" b="1" dirty="0"/>
              <a:t>front panel connectors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Make a diagram before disconnecting</a:t>
            </a:r>
          </a:p>
          <a:p>
            <a:pPr lvl="1"/>
            <a:r>
              <a:rPr lang="en-US" dirty="0"/>
              <a:t>Disconnect any other cables or wires connected to the motherboard </a:t>
            </a:r>
          </a:p>
          <a:p>
            <a:pPr lvl="1"/>
            <a:r>
              <a:rPr lang="en-US" dirty="0"/>
              <a:t>Remove the screws that hold the motherboard to the case</a:t>
            </a:r>
          </a:p>
          <a:p>
            <a:pPr lvl="2"/>
            <a:r>
              <a:rPr lang="en-US" b="1" dirty="0"/>
              <a:t>Spacers (standoffs) </a:t>
            </a:r>
            <a:r>
              <a:rPr lang="en-US" dirty="0"/>
              <a:t>– round plastic or metal pegs that separate the board from the case</a:t>
            </a:r>
          </a:p>
          <a:p>
            <a:pPr lvl="1"/>
            <a:r>
              <a:rPr lang="en-US" dirty="0"/>
              <a:t>Motherboard should be free to remove from the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8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Removing the Motherboard (2 of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22" y="1747182"/>
            <a:ext cx="4803054" cy="349313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5678"/>
            <a:ext cx="3976406" cy="593142"/>
          </a:xfrm>
        </p:spPr>
        <p:txBody>
          <a:bodyPr/>
          <a:lstStyle/>
          <a:p>
            <a:r>
              <a:rPr lang="en-US" dirty="0"/>
              <a:t>Figure 1-33  Remove the motherboard from the case</a:t>
            </a:r>
          </a:p>
        </p:txBody>
      </p:sp>
    </p:spTree>
    <p:extLst>
      <p:ext uri="{BB962C8B-B14F-4D97-AF65-F5344CB8AC3E}">
        <p14:creationId xmlns:p14="http://schemas.microsoft.com/office/powerpoint/2010/main" val="169637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Removing the Motherboard (3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Post Diagnostic Cards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Helps discover, report computer errors and conflicts at power-on self test (POST)</a:t>
            </a:r>
          </a:p>
          <a:p>
            <a:pPr lvl="1"/>
            <a:r>
              <a:rPr lang="en-US" b="1" dirty="0"/>
              <a:t>Firmware</a:t>
            </a:r>
            <a:r>
              <a:rPr lang="en-US" dirty="0"/>
              <a:t> – programs and data stored on the motherboard</a:t>
            </a:r>
          </a:p>
          <a:p>
            <a:pPr lvl="2"/>
            <a:r>
              <a:rPr lang="en-US" dirty="0"/>
              <a:t>Consists of older </a:t>
            </a:r>
            <a:r>
              <a:rPr lang="en-US" b="1" dirty="0"/>
              <a:t>BIOS</a:t>
            </a:r>
            <a:r>
              <a:rPr lang="en-US" dirty="0"/>
              <a:t> firmware and the newer </a:t>
            </a:r>
            <a:r>
              <a:rPr lang="en-US" b="1" dirty="0"/>
              <a:t>UEFI</a:t>
            </a:r>
            <a:r>
              <a:rPr lang="en-US" dirty="0"/>
              <a:t> firmware</a:t>
            </a:r>
          </a:p>
          <a:p>
            <a:pPr lvl="2"/>
            <a:r>
              <a:rPr lang="en-US" dirty="0"/>
              <a:t>Usually referred to as BIOS/UEFI</a:t>
            </a:r>
          </a:p>
          <a:p>
            <a:pPr lvl="1"/>
            <a:r>
              <a:rPr lang="en-US" b="1" dirty="0"/>
              <a:t>POST</a:t>
            </a:r>
            <a:r>
              <a:rPr lang="en-US" dirty="0"/>
              <a:t> is a series of tests performed by the startup BIOS/UEFI</a:t>
            </a:r>
          </a:p>
          <a:p>
            <a:pPr lvl="1"/>
            <a:r>
              <a:rPr lang="en-US" dirty="0"/>
              <a:t>If you have a problem that prevents the computer from booting and you suspect it is related to hardware:</a:t>
            </a:r>
          </a:p>
          <a:p>
            <a:pPr lvl="2"/>
            <a:r>
              <a:rPr lang="en-US" dirty="0"/>
              <a:t>Install the POST card in an expansion slot on the motherboard</a:t>
            </a:r>
          </a:p>
          <a:p>
            <a:pPr lvl="2"/>
            <a:r>
              <a:rPr lang="en-US" dirty="0"/>
              <a:t>The card monitors the boot process and reports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4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Removing the Power Supply (1 of 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To remove the power supply from the case:</a:t>
            </a:r>
          </a:p>
          <a:p>
            <a:pPr lvl="1"/>
            <a:r>
              <a:rPr lang="en-US" dirty="0"/>
              <a:t>Look for screws that attach the power supply to the computer case</a:t>
            </a:r>
          </a:p>
          <a:p>
            <a:pPr lvl="2"/>
            <a:r>
              <a:rPr lang="en-US" dirty="0"/>
              <a:t>Do not remove screws that hold power supply housing together (do not take housing apart)</a:t>
            </a:r>
          </a:p>
          <a:p>
            <a:pPr lvl="1"/>
            <a:r>
              <a:rPr lang="en-US" dirty="0"/>
              <a:t>Sometimes power supplies are also attached to the case on the underside by recessed slots:</a:t>
            </a:r>
          </a:p>
          <a:p>
            <a:pPr lvl="2"/>
            <a:r>
              <a:rPr lang="en-US" dirty="0"/>
              <a:t>Turn case over and look for slots</a:t>
            </a:r>
          </a:p>
          <a:p>
            <a:pPr lvl="2"/>
            <a:r>
              <a:rPr lang="en-US" dirty="0"/>
              <a:t>If present, determine in which direction you need to slide the power supply to free it from the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5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Removing the Power Supply (2 of 4)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23" y="1731003"/>
            <a:ext cx="5039757" cy="368426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63376"/>
            <a:ext cx="3976406" cy="615444"/>
          </a:xfrm>
        </p:spPr>
        <p:txBody>
          <a:bodyPr/>
          <a:lstStyle/>
          <a:p>
            <a:r>
              <a:rPr lang="en-US" dirty="0"/>
              <a:t>Figure 1-36  Remove the power supply mounting screws</a:t>
            </a:r>
          </a:p>
        </p:txBody>
      </p:sp>
    </p:spTree>
    <p:extLst>
      <p:ext uri="{BB962C8B-B14F-4D97-AF65-F5344CB8AC3E}">
        <p14:creationId xmlns:p14="http://schemas.microsoft.com/office/powerpoint/2010/main" val="10588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Removing the Power Supply (3 of 4)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1898467"/>
            <a:ext cx="5770416" cy="306382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62293"/>
            <a:ext cx="3976406" cy="916527"/>
          </a:xfrm>
        </p:spPr>
        <p:txBody>
          <a:bodyPr/>
          <a:lstStyle/>
          <a:p>
            <a:r>
              <a:rPr lang="en-US" dirty="0"/>
              <a:t>Figure 1-37  Use a power supply tester to test the output of each power connector on a power supply</a:t>
            </a:r>
          </a:p>
        </p:txBody>
      </p:sp>
    </p:spTree>
    <p:extLst>
      <p:ext uri="{BB962C8B-B14F-4D97-AF65-F5344CB8AC3E}">
        <p14:creationId xmlns:p14="http://schemas.microsoft.com/office/powerpoint/2010/main" val="379108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Removing the Power Supply (4 of 4)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41" y="1609478"/>
            <a:ext cx="5074069" cy="385010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40351"/>
            <a:ext cx="3976406" cy="838469"/>
          </a:xfrm>
        </p:spPr>
        <p:txBody>
          <a:bodyPr/>
          <a:lstStyle/>
          <a:p>
            <a:r>
              <a:rPr lang="en-US" dirty="0"/>
              <a:t>Figure 1-38  This digital multimeter can be set to measure voltage, resistance, or continuity</a:t>
            </a:r>
          </a:p>
        </p:txBody>
      </p:sp>
    </p:spTree>
    <p:extLst>
      <p:ext uri="{BB962C8B-B14F-4D97-AF65-F5344CB8AC3E}">
        <p14:creationId xmlns:p14="http://schemas.microsoft.com/office/powerpoint/2010/main" val="361766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Desktop Computer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Every IT professional should know how to take a computer apart and put it back together again.</a:t>
            </a:r>
          </a:p>
          <a:p>
            <a:r>
              <a:rPr lang="en-US" dirty="0"/>
              <a:t>The following slides will cover this skill.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7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Removing the Drives (1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drive receives power by a power cable from the power supply and communicates instructions and data through a cable attached to the motherboard</a:t>
            </a:r>
          </a:p>
          <a:p>
            <a:pPr lvl="1"/>
            <a:r>
              <a:rPr lang="en-US" dirty="0"/>
              <a:t>Most hard drives and optical drives today use the </a:t>
            </a:r>
            <a:r>
              <a:rPr lang="en-US" b="1" dirty="0"/>
              <a:t>serial ATA (SATA) </a:t>
            </a:r>
            <a:r>
              <a:rPr lang="en-US" dirty="0"/>
              <a:t>standard</a:t>
            </a:r>
          </a:p>
          <a:p>
            <a:r>
              <a:rPr lang="en-US" dirty="0"/>
              <a:t>Tips to remove drives:</a:t>
            </a:r>
          </a:p>
          <a:p>
            <a:pPr lvl="1"/>
            <a:r>
              <a:rPr lang="en-US" dirty="0"/>
              <a:t>Look for screws on each side of the drive attaching the drive to the drive bay</a:t>
            </a:r>
          </a:p>
          <a:p>
            <a:pPr lvl="1"/>
            <a:r>
              <a:rPr lang="en-US" dirty="0"/>
              <a:t>There might be a catch underneath the drive</a:t>
            </a:r>
          </a:p>
          <a:p>
            <a:pPr lvl="2"/>
            <a:r>
              <a:rPr lang="en-US" dirty="0"/>
              <a:t>You must lift up as you slide the drive forward</a:t>
            </a:r>
          </a:p>
          <a:p>
            <a:pPr lvl="1"/>
            <a:r>
              <a:rPr lang="en-US" dirty="0"/>
              <a:t>Some drive bays have a clipping mechanism to hold the drive in the bay</a:t>
            </a:r>
          </a:p>
          <a:p>
            <a:pPr lvl="2"/>
            <a:r>
              <a:rPr lang="en-US" dirty="0"/>
              <a:t>Release the clip and then pull the drive forward</a:t>
            </a:r>
          </a:p>
          <a:p>
            <a:pPr lvl="1"/>
            <a:r>
              <a:rPr lang="en-US" dirty="0"/>
              <a:t>Some drives must be removed through the front of the case</a:t>
            </a:r>
          </a:p>
          <a:p>
            <a:pPr lvl="2"/>
            <a:r>
              <a:rPr lang="en-US" dirty="0"/>
              <a:t>May need to remove the front panel of the case to remove the drive</a:t>
            </a:r>
          </a:p>
          <a:p>
            <a:pPr lvl="1"/>
            <a:r>
              <a:rPr lang="en-US" dirty="0"/>
              <a:t>Some cases have a removable bay for smaller hard drives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Removing the Drives (2 of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24" y="1377399"/>
            <a:ext cx="3770376" cy="43708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83873"/>
            <a:ext cx="3976406" cy="1094947"/>
          </a:xfrm>
        </p:spPr>
        <p:txBody>
          <a:bodyPr/>
          <a:lstStyle/>
          <a:p>
            <a:r>
              <a:rPr lang="en-US" dirty="0"/>
              <a:t>Figure 1-40  A SATA cable connects to a SATA connector in only one direction; for this system, use red connectors on the motherboard first</a:t>
            </a:r>
          </a:p>
        </p:txBody>
      </p:sp>
    </p:spTree>
    <p:extLst>
      <p:ext uri="{BB962C8B-B14F-4D97-AF65-F5344CB8AC3E}">
        <p14:creationId xmlns:p14="http://schemas.microsoft.com/office/powerpoint/2010/main" val="221246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Removing the Drives (3 of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30" y="1549946"/>
            <a:ext cx="5188223" cy="3903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4595"/>
            <a:ext cx="3976406" cy="894225"/>
          </a:xfrm>
        </p:spPr>
        <p:txBody>
          <a:bodyPr/>
          <a:lstStyle/>
          <a:p>
            <a:r>
              <a:rPr lang="en-US" dirty="0"/>
              <a:t>Figure 1-42  Some cases require you to remove the front panel before removing the optical drive</a:t>
            </a:r>
          </a:p>
        </p:txBody>
      </p:sp>
    </p:spTree>
    <p:extLst>
      <p:ext uri="{BB962C8B-B14F-4D97-AF65-F5344CB8AC3E}">
        <p14:creationId xmlns:p14="http://schemas.microsoft.com/office/powerpoint/2010/main" val="224302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Removing the Drives (4 of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41" y="1439779"/>
            <a:ext cx="4819834" cy="39797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84595"/>
            <a:ext cx="3976406" cy="894225"/>
          </a:xfrm>
        </p:spPr>
        <p:txBody>
          <a:bodyPr/>
          <a:lstStyle/>
          <a:p>
            <a:r>
              <a:rPr lang="en-US" dirty="0"/>
              <a:t>Figure 1-43  Push down on the clip and then slide the removable bay forward and out of the case</a:t>
            </a:r>
          </a:p>
        </p:txBody>
      </p:sp>
    </p:spTree>
    <p:extLst>
      <p:ext uri="{BB962C8B-B14F-4D97-AF65-F5344CB8AC3E}">
        <p14:creationId xmlns:p14="http://schemas.microsoft.com/office/powerpoint/2010/main" val="300391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Removing the Drives (5 of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628" y="1439883"/>
            <a:ext cx="4441382" cy="381337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95746"/>
            <a:ext cx="3976406" cy="883074"/>
          </a:xfrm>
        </p:spPr>
        <p:txBody>
          <a:bodyPr/>
          <a:lstStyle/>
          <a:p>
            <a:r>
              <a:rPr lang="en-US" dirty="0"/>
              <a:t>Figure 1-44  Drives in this removable bay are held in place with screws on each side of the bay and drive</a:t>
            </a:r>
          </a:p>
        </p:txBody>
      </p:sp>
    </p:spTree>
    <p:extLst>
      <p:ext uri="{BB962C8B-B14F-4D97-AF65-F5344CB8AC3E}">
        <p14:creationId xmlns:p14="http://schemas.microsoft.com/office/powerpoint/2010/main" val="369112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(1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Refer to any diagrams created during the disassembling process</a:t>
            </a:r>
          </a:p>
          <a:p>
            <a:r>
              <a:rPr lang="en-US" dirty="0"/>
              <a:t>1. Install components in this order:  power supply, drives, motherboard, and cards</a:t>
            </a:r>
          </a:p>
          <a:p>
            <a:pPr lvl="1"/>
            <a:r>
              <a:rPr lang="en-US" dirty="0"/>
              <a:t>When installing drives, it may be easier to connect cables to the drives before sliding them into the bay</a:t>
            </a:r>
          </a:p>
          <a:p>
            <a:r>
              <a:rPr lang="en-US" dirty="0"/>
              <a:t>2. Place motherboard inside the case</a:t>
            </a:r>
          </a:p>
          <a:p>
            <a:pPr lvl="1"/>
            <a:r>
              <a:rPr lang="en-US" dirty="0"/>
              <a:t>Make sure ports and screw holes are lined up</a:t>
            </a:r>
          </a:p>
          <a:p>
            <a:r>
              <a:rPr lang="en-US" dirty="0"/>
              <a:t>3. Connect the power cords from the power supply to the motherboard</a:t>
            </a:r>
          </a:p>
          <a:p>
            <a:pPr lvl="1"/>
            <a:r>
              <a:rPr lang="en-US" dirty="0"/>
              <a:t>Will always need the main P1 power connector and may likely need the 4-pin auxiliary connector for the processor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5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(2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7" y="1808403"/>
            <a:ext cx="4600659" cy="355678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41073"/>
            <a:ext cx="3976406" cy="637747"/>
          </a:xfrm>
        </p:spPr>
        <p:txBody>
          <a:bodyPr/>
          <a:lstStyle/>
          <a:p>
            <a:r>
              <a:rPr lang="en-US" dirty="0"/>
              <a:t>Figure 1-47  The auxiliary 4-pin power cord provides power to the processor</a:t>
            </a:r>
          </a:p>
        </p:txBody>
      </p:sp>
    </p:spTree>
    <p:extLst>
      <p:ext uri="{BB962C8B-B14F-4D97-AF65-F5344CB8AC3E}">
        <p14:creationId xmlns:p14="http://schemas.microsoft.com/office/powerpoint/2010/main" val="108697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(3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4. Connect wire leads from the front panel of the case to the front panel header on     motherboard</a:t>
            </a:r>
          </a:p>
          <a:p>
            <a:pPr lvl="1"/>
            <a:r>
              <a:rPr lang="en-US" dirty="0"/>
              <a:t>To help orient the larger connectors, look for a small triangle embedded on the connector that marks one of the outside wires as pin 1</a:t>
            </a:r>
          </a:p>
          <a:p>
            <a:pPr lvl="2"/>
            <a:r>
              <a:rPr lang="en-US" dirty="0"/>
              <a:t>Line up pin 1 on connector with pin 1 marked on motherboard </a:t>
            </a:r>
          </a:p>
          <a:p>
            <a:pPr lvl="2"/>
            <a:r>
              <a:rPr lang="en-US" dirty="0"/>
              <a:t>If labels on motherboard are not clear, consult user guide for help</a:t>
            </a:r>
          </a:p>
          <a:p>
            <a:r>
              <a:rPr lang="en-US" dirty="0"/>
              <a:t>5. Connect wires to ports on the front panel of the case</a:t>
            </a:r>
          </a:p>
          <a:p>
            <a:pPr lvl="1"/>
            <a:r>
              <a:rPr lang="en-US" dirty="0"/>
              <a:t>Audio ports or USB ports are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4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(4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7" y="2249982"/>
            <a:ext cx="6019800" cy="23134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18049"/>
            <a:ext cx="3976406" cy="860771"/>
          </a:xfrm>
        </p:spPr>
        <p:txBody>
          <a:bodyPr/>
          <a:lstStyle/>
          <a:p>
            <a:r>
              <a:rPr lang="en-US" dirty="0"/>
              <a:t>Figure 1-48  Seven connectors from the front panel connect to the motherboard</a:t>
            </a:r>
          </a:p>
        </p:txBody>
      </p:sp>
    </p:spTree>
    <p:extLst>
      <p:ext uri="{BB962C8B-B14F-4D97-AF65-F5344CB8AC3E}">
        <p14:creationId xmlns:p14="http://schemas.microsoft.com/office/powerpoint/2010/main" val="364044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(5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6" y="1780924"/>
            <a:ext cx="4616604" cy="36943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63376"/>
            <a:ext cx="3976406" cy="615444"/>
          </a:xfrm>
        </p:spPr>
        <p:txBody>
          <a:bodyPr/>
          <a:lstStyle/>
          <a:p>
            <a:r>
              <a:rPr lang="en-US" dirty="0"/>
              <a:t>Figure 1-50  Documentation for front panel header connections</a:t>
            </a:r>
          </a:p>
        </p:txBody>
      </p:sp>
    </p:spTree>
    <p:extLst>
      <p:ext uri="{BB962C8B-B14F-4D97-AF65-F5344CB8AC3E}">
        <p14:creationId xmlns:p14="http://schemas.microsoft.com/office/powerpoint/2010/main" val="129901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Planning and Organizing Your Work and Gathering Your Tools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Make notes for backtracking</a:t>
            </a:r>
          </a:p>
          <a:p>
            <a:pPr>
              <a:defRPr/>
            </a:pPr>
            <a:r>
              <a:rPr lang="en-US" dirty="0"/>
              <a:t>Remove loose jewelry that might get caught</a:t>
            </a:r>
          </a:p>
          <a:p>
            <a:pPr>
              <a:defRPr/>
            </a:pPr>
            <a:r>
              <a:rPr lang="en-US" dirty="0"/>
              <a:t>Stay organized by keeping small parts in one place</a:t>
            </a:r>
          </a:p>
          <a:p>
            <a:pPr>
              <a:defRPr/>
            </a:pPr>
            <a:r>
              <a:rPr lang="en-US" dirty="0"/>
              <a:t>Do not stack boards on top of each other</a:t>
            </a:r>
          </a:p>
          <a:p>
            <a:pPr>
              <a:defRPr/>
            </a:pPr>
            <a:r>
              <a:rPr lang="en-US" dirty="0"/>
              <a:t>Do not touch board chips</a:t>
            </a:r>
          </a:p>
          <a:p>
            <a:pPr lvl="1">
              <a:defRPr/>
            </a:pPr>
            <a:r>
              <a:rPr lang="en-US" dirty="0"/>
              <a:t>With hands or a magnetized screwdriver</a:t>
            </a:r>
          </a:p>
          <a:p>
            <a:pPr lvl="1">
              <a:defRPr/>
            </a:pPr>
            <a:r>
              <a:rPr lang="en-US" dirty="0"/>
              <a:t>Fingerprints on edge connectors may later cause corrosion</a:t>
            </a:r>
          </a:p>
          <a:p>
            <a:r>
              <a:rPr lang="en-US" dirty="0"/>
              <a:t>Never ever touch inside of a turned on computer</a:t>
            </a:r>
          </a:p>
          <a:p>
            <a:r>
              <a:rPr lang="en-US" dirty="0"/>
              <a:t>Consider monitor and power supply as “black boxes”</a:t>
            </a:r>
          </a:p>
          <a:p>
            <a:pPr lvl="1">
              <a:defRPr/>
            </a:pPr>
            <a:r>
              <a:rPr lang="en-US" dirty="0"/>
              <a:t>Never remove the cover or touch inside</a:t>
            </a:r>
          </a:p>
          <a:p>
            <a:r>
              <a:rPr lang="en-US" dirty="0"/>
              <a:t>Watch out for sharp edges that can cut</a:t>
            </a:r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(6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64" y="1678184"/>
            <a:ext cx="5876525" cy="351828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319132"/>
            <a:ext cx="3976406" cy="559688"/>
          </a:xfrm>
        </p:spPr>
        <p:txBody>
          <a:bodyPr/>
          <a:lstStyle/>
          <a:p>
            <a:r>
              <a:rPr lang="en-US" dirty="0"/>
              <a:t>Figure 1-52  Ports on the front of the computer case</a:t>
            </a:r>
          </a:p>
        </p:txBody>
      </p:sp>
    </p:spTree>
    <p:extLst>
      <p:ext uri="{BB962C8B-B14F-4D97-AF65-F5344CB8AC3E}">
        <p14:creationId xmlns:p14="http://schemas.microsoft.com/office/powerpoint/2010/main" val="230907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Put a Computer Back Together (7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6. Install the video card and other expansion cards</a:t>
            </a:r>
          </a:p>
          <a:p>
            <a:r>
              <a:rPr lang="en-US" dirty="0"/>
              <a:t>7. Double-check each connection </a:t>
            </a:r>
          </a:p>
          <a:p>
            <a:r>
              <a:rPr lang="en-US" dirty="0"/>
              <a:t>8. Plug in keyboard, monitor, and mouse</a:t>
            </a:r>
          </a:p>
          <a:p>
            <a:r>
              <a:rPr lang="en-US" dirty="0"/>
              <a:t>9. In classroom environment, have instructor check work</a:t>
            </a:r>
          </a:p>
          <a:p>
            <a:r>
              <a:rPr lang="en-US" dirty="0"/>
              <a:t>10. Turn on the power and check that the PC is working properly</a:t>
            </a:r>
          </a:p>
          <a:p>
            <a:pPr lvl="1"/>
            <a:r>
              <a:rPr lang="en-US" dirty="0"/>
              <a:t>If not, it is most likely a loose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0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(1 of 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Laptop (notebook) </a:t>
            </a:r>
            <a:r>
              <a:rPr lang="en-US" dirty="0"/>
              <a:t>is designed for portability and can be just as powerful as a desktop</a:t>
            </a:r>
          </a:p>
          <a:p>
            <a:pPr lvl="1"/>
            <a:r>
              <a:rPr lang="en-US" dirty="0"/>
              <a:t>Uses the same technology as desktops, but with modifications to use less power, take up less space, and operate on the move</a:t>
            </a:r>
          </a:p>
          <a:p>
            <a:r>
              <a:rPr lang="en-US" dirty="0"/>
              <a:t>Varieties of laptops include:</a:t>
            </a:r>
          </a:p>
          <a:p>
            <a:pPr lvl="1"/>
            <a:r>
              <a:rPr lang="en-US" dirty="0"/>
              <a:t>Those with a touch screen that allows you to handwrite on it with a stylus</a:t>
            </a:r>
          </a:p>
          <a:p>
            <a:pPr lvl="1"/>
            <a:r>
              <a:rPr lang="en-US" dirty="0"/>
              <a:t>Some are outfitted with a rotating or removable screen that allows you to use the laptop as a tablet</a:t>
            </a:r>
          </a:p>
          <a:p>
            <a:pPr lvl="1"/>
            <a:r>
              <a:rPr lang="en-US" b="1" dirty="0"/>
              <a:t>Netbook</a:t>
            </a:r>
            <a:r>
              <a:rPr lang="en-US" dirty="0"/>
              <a:t> – a smaller and less expensive version with fewer features</a:t>
            </a:r>
          </a:p>
          <a:p>
            <a:pPr lvl="1"/>
            <a:r>
              <a:rPr lang="en-US" b="1" dirty="0"/>
              <a:t>All-in-one computer </a:t>
            </a:r>
            <a:r>
              <a:rPr lang="en-US" dirty="0"/>
              <a:t>– the monitor and computer case are built together and uses components common to both a laptop and a desktop</a:t>
            </a:r>
          </a:p>
        </p:txBody>
      </p:sp>
    </p:spTree>
    <p:extLst>
      <p:ext uri="{BB962C8B-B14F-4D97-AF65-F5344CB8AC3E}">
        <p14:creationId xmlns:p14="http://schemas.microsoft.com/office/powerpoint/2010/main" val="192171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(2 of 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Ports common to laptops include:</a:t>
            </a:r>
          </a:p>
          <a:p>
            <a:pPr lvl="1"/>
            <a:r>
              <a:rPr lang="en-US" dirty="0"/>
              <a:t>USB, network, and audio ports</a:t>
            </a:r>
          </a:p>
          <a:p>
            <a:r>
              <a:rPr lang="en-US" dirty="0"/>
              <a:t>Video ports might include one or more VGA, DisplayPort, Thunderbolt, or HDMI ports</a:t>
            </a:r>
          </a:p>
          <a:p>
            <a:r>
              <a:rPr lang="en-US" dirty="0"/>
              <a:t>Most laptops include a lock connector that’s used to physically secure the laptop with a cable lock</a:t>
            </a:r>
          </a:p>
          <a:p>
            <a:r>
              <a:rPr lang="en-US" dirty="0"/>
              <a:t>Most laptops include slots for flash memory cards</a:t>
            </a:r>
          </a:p>
          <a:p>
            <a:r>
              <a:rPr lang="en-US" dirty="0"/>
              <a:t>When a laptop is missing a port or slot, you can use a USB dongle to provide the port or slot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b="1" dirty="0"/>
              <a:t>USB to RJ-45 dongle </a:t>
            </a:r>
            <a:r>
              <a:rPr lang="en-US" dirty="0"/>
              <a:t>to connect to a wired network</a:t>
            </a:r>
          </a:p>
          <a:p>
            <a:pPr lvl="2"/>
            <a:r>
              <a:rPr lang="en-US" b="1" dirty="0"/>
              <a:t>USB to Wi-Fi dongle </a:t>
            </a:r>
            <a:r>
              <a:rPr lang="en-US" dirty="0"/>
              <a:t>to connect to a wireless network</a:t>
            </a:r>
          </a:p>
        </p:txBody>
      </p:sp>
    </p:spTree>
    <p:extLst>
      <p:ext uri="{BB962C8B-B14F-4D97-AF65-F5344CB8AC3E}">
        <p14:creationId xmlns:p14="http://schemas.microsoft.com/office/powerpoint/2010/main" val="263940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(3 of 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64" y="1420368"/>
            <a:ext cx="4959096" cy="401726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85678"/>
            <a:ext cx="3976406" cy="593142"/>
          </a:xfrm>
        </p:spPr>
        <p:txBody>
          <a:bodyPr/>
          <a:lstStyle/>
          <a:p>
            <a:r>
              <a:rPr lang="en-US" dirty="0"/>
              <a:t>Figure 1-56  Ports and slots on a laptop computer</a:t>
            </a:r>
          </a:p>
        </p:txBody>
      </p:sp>
    </p:spTree>
    <p:extLst>
      <p:ext uri="{BB962C8B-B14F-4D97-AF65-F5344CB8AC3E}">
        <p14:creationId xmlns:p14="http://schemas.microsoft.com/office/powerpoint/2010/main" val="395917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(4 of 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67" y="1400333"/>
            <a:ext cx="3568316" cy="42272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50420"/>
            <a:ext cx="3976406" cy="1128400"/>
          </a:xfrm>
        </p:spPr>
        <p:txBody>
          <a:bodyPr/>
          <a:lstStyle/>
          <a:p>
            <a:r>
              <a:rPr lang="en-US" dirty="0"/>
              <a:t>Figure 1-57  Use a cable lock system to secure a notebook computer to a desk to help prevent it from being stolen</a:t>
            </a:r>
          </a:p>
        </p:txBody>
      </p:sp>
    </p:spTree>
    <p:extLst>
      <p:ext uri="{BB962C8B-B14F-4D97-AF65-F5344CB8AC3E}">
        <p14:creationId xmlns:p14="http://schemas.microsoft.com/office/powerpoint/2010/main" val="279942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(5 of 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4" y="2147428"/>
            <a:ext cx="4245795" cy="28483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95746"/>
            <a:ext cx="3976406" cy="883074"/>
          </a:xfrm>
        </p:spPr>
        <p:txBody>
          <a:bodyPr/>
          <a:lstStyle/>
          <a:p>
            <a:r>
              <a:rPr lang="en-US" dirty="0"/>
              <a:t>Figure 1-58  A USB to RJ-45 dongle provides a network port to connect to a wired network</a:t>
            </a:r>
          </a:p>
        </p:txBody>
      </p:sp>
    </p:spTree>
    <p:extLst>
      <p:ext uri="{BB962C8B-B14F-4D97-AF65-F5344CB8AC3E}">
        <p14:creationId xmlns:p14="http://schemas.microsoft.com/office/powerpoint/2010/main" val="300238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 (6 of 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50" y="1752600"/>
            <a:ext cx="4922520" cy="3352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73444"/>
            <a:ext cx="3976406" cy="905376"/>
          </a:xfrm>
        </p:spPr>
        <p:txBody>
          <a:bodyPr/>
          <a:lstStyle/>
          <a:p>
            <a:r>
              <a:rPr lang="en-US" dirty="0"/>
              <a:t>Figure 1-60  This USB device by Sierra Wireless provides a wireless connection to a cellular network</a:t>
            </a:r>
          </a:p>
        </p:txBody>
      </p:sp>
    </p:spTree>
    <p:extLst>
      <p:ext uri="{BB962C8B-B14F-4D97-AF65-F5344CB8AC3E}">
        <p14:creationId xmlns:p14="http://schemas.microsoft.com/office/powerpoint/2010/main" val="50548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Keys, Buttons, and Input Devices on a Laptop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Button or switches might be above the keyboard</a:t>
            </a:r>
          </a:p>
          <a:p>
            <a:pPr lvl="1"/>
            <a:r>
              <a:rPr lang="en-US" dirty="0"/>
              <a:t>Most of the same settings that these buttons control may also be changed using Windows tools</a:t>
            </a:r>
          </a:p>
          <a:p>
            <a:pPr lvl="1"/>
            <a:r>
              <a:rPr lang="en-US" dirty="0"/>
              <a:t>Some settings might be:</a:t>
            </a:r>
          </a:p>
          <a:p>
            <a:pPr lvl="2"/>
            <a:r>
              <a:rPr lang="en-US" dirty="0"/>
              <a:t>Volume</a:t>
            </a:r>
          </a:p>
          <a:p>
            <a:pPr lvl="2"/>
            <a:r>
              <a:rPr lang="en-US" dirty="0"/>
              <a:t>Keyboard backlight</a:t>
            </a:r>
          </a:p>
          <a:p>
            <a:pPr lvl="2"/>
            <a:r>
              <a:rPr lang="en-US" dirty="0"/>
              <a:t>Touch pad on or off</a:t>
            </a:r>
          </a:p>
          <a:p>
            <a:pPr lvl="2"/>
            <a:r>
              <a:rPr lang="en-US" dirty="0"/>
              <a:t>Screen brightness and screen orientation</a:t>
            </a:r>
          </a:p>
          <a:p>
            <a:pPr lvl="2"/>
            <a:r>
              <a:rPr lang="en-US" dirty="0"/>
              <a:t>Dual displays</a:t>
            </a:r>
          </a:p>
          <a:p>
            <a:pPr lvl="2"/>
            <a:r>
              <a:rPr lang="en-US" dirty="0"/>
              <a:t>Bluetooth, Wi-Fi, or cellular on or off</a:t>
            </a:r>
          </a:p>
          <a:p>
            <a:pPr lvl="2"/>
            <a:r>
              <a:rPr lang="en-US" dirty="0"/>
              <a:t>Media options</a:t>
            </a:r>
          </a:p>
          <a:p>
            <a:pPr lvl="2"/>
            <a:r>
              <a:rPr lang="en-US" dirty="0"/>
              <a:t>GPS on or off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8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Docking Stations and Port Replicators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Some laptops have a connector called a docking port</a:t>
            </a:r>
          </a:p>
          <a:p>
            <a:pPr lvl="1"/>
            <a:r>
              <a:rPr lang="en-US" dirty="0"/>
              <a:t>Connects to a </a:t>
            </a:r>
            <a:r>
              <a:rPr lang="en-US" b="1" dirty="0"/>
              <a:t>docking station</a:t>
            </a:r>
          </a:p>
          <a:p>
            <a:r>
              <a:rPr lang="en-US" dirty="0"/>
              <a:t>A docking station provides ports to allow a laptop to easily connect to a full-sized monitor, keyboard, AC power adapter, and other peripheral devices</a:t>
            </a:r>
          </a:p>
          <a:p>
            <a:r>
              <a:rPr lang="en-US" b="1" dirty="0"/>
              <a:t>Port replicator </a:t>
            </a:r>
            <a:r>
              <a:rPr lang="en-US" dirty="0"/>
              <a:t>(universal docking station) is a device that provides ports to allow a laptop to easily connect to peripheral devices</a:t>
            </a:r>
          </a:p>
          <a:p>
            <a:pPr lvl="1"/>
            <a:r>
              <a:rPr lang="en-US" dirty="0"/>
              <a:t>Not proprietary to a single brand or model of laptop</a:t>
            </a:r>
          </a:p>
          <a:p>
            <a:r>
              <a:rPr lang="en-US" dirty="0"/>
              <a:t>To use a docking station or port replicator:</a:t>
            </a:r>
          </a:p>
          <a:p>
            <a:pPr lvl="1"/>
            <a:r>
              <a:rPr lang="en-US" dirty="0"/>
              <a:t>Plug all peripherals into docking station or port replicator</a:t>
            </a:r>
          </a:p>
          <a:p>
            <a:pPr lvl="1"/>
            <a:r>
              <a:rPr lang="en-US" dirty="0"/>
              <a:t>Connect laptop to the station</a:t>
            </a:r>
          </a:p>
          <a:p>
            <a:pPr lvl="1"/>
            <a:r>
              <a:rPr lang="en-US" dirty="0"/>
              <a:t>No software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0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Planning and Organizing Your Work and Gathering Your Tools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Essential tools used by a computer hardware technician</a:t>
            </a:r>
          </a:p>
          <a:p>
            <a:pPr lvl="1"/>
            <a:r>
              <a:rPr lang="en-US" dirty="0"/>
              <a:t>ESD strap (ground bracelet)</a:t>
            </a:r>
          </a:p>
          <a:p>
            <a:pPr lvl="1"/>
            <a:r>
              <a:rPr lang="en-US" dirty="0"/>
              <a:t>Flat-head screwdriver</a:t>
            </a:r>
          </a:p>
          <a:p>
            <a:pPr lvl="1"/>
            <a:r>
              <a:rPr lang="en-US" dirty="0"/>
              <a:t>Phillips-head or cross-head screwdriver</a:t>
            </a:r>
          </a:p>
          <a:p>
            <a:pPr lvl="1"/>
            <a:r>
              <a:rPr lang="en-US" dirty="0"/>
              <a:t>Torx screwdriver set (size T15)</a:t>
            </a:r>
          </a:p>
          <a:p>
            <a:pPr lvl="1"/>
            <a:r>
              <a:rPr lang="en-US" dirty="0"/>
              <a:t>Insulated tweezers</a:t>
            </a:r>
          </a:p>
          <a:p>
            <a:pPr lvl="1"/>
            <a:r>
              <a:rPr lang="en-US" dirty="0"/>
              <a:t>OS recovery CD or DVD</a:t>
            </a:r>
          </a:p>
          <a:p>
            <a:r>
              <a:rPr lang="en-US" dirty="0"/>
              <a:t>Many other non-essential tools exist</a:t>
            </a:r>
          </a:p>
          <a:p>
            <a:r>
              <a:rPr lang="en-US" dirty="0"/>
              <a:t>Use a toolbox to house tools</a:t>
            </a:r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Docking Stations and Port Replicators (2 of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85" y="1718477"/>
            <a:ext cx="3986973" cy="353374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52224"/>
            <a:ext cx="3976406" cy="626596"/>
          </a:xfrm>
        </p:spPr>
        <p:txBody>
          <a:bodyPr/>
          <a:lstStyle/>
          <a:p>
            <a:r>
              <a:rPr lang="en-US" dirty="0"/>
              <a:t>Figure 1-65 A docking station for a Lenovo ThinkPad</a:t>
            </a:r>
          </a:p>
        </p:txBody>
      </p:sp>
    </p:spTree>
    <p:extLst>
      <p:ext uri="{BB962C8B-B14F-4D97-AF65-F5344CB8AC3E}">
        <p14:creationId xmlns:p14="http://schemas.microsoft.com/office/powerpoint/2010/main" val="214309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Docking Stations and Port Replicators (3 of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12" y="2112942"/>
            <a:ext cx="5336669" cy="251481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95746"/>
            <a:ext cx="3976406" cy="883074"/>
          </a:xfrm>
        </p:spPr>
        <p:txBody>
          <a:bodyPr/>
          <a:lstStyle/>
          <a:p>
            <a:r>
              <a:rPr lang="en-US" dirty="0"/>
              <a:t>Figure 1-66  This port replicator provides USB 3.0, USB 2.0, HDMI, DVI, and network ports</a:t>
            </a:r>
          </a:p>
        </p:txBody>
      </p:sp>
    </p:spTree>
    <p:extLst>
      <p:ext uri="{BB962C8B-B14F-4D97-AF65-F5344CB8AC3E}">
        <p14:creationId xmlns:p14="http://schemas.microsoft.com/office/powerpoint/2010/main" val="265126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 When Supporting Laptops (1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Laptops and their replacement parts cost more than desktop PCs</a:t>
            </a:r>
          </a:p>
          <a:p>
            <a:r>
              <a:rPr lang="en-US" dirty="0"/>
              <a:t>Factors to consider that apply more to laptop than desktop computers:</a:t>
            </a:r>
          </a:p>
          <a:p>
            <a:pPr lvl="1"/>
            <a:r>
              <a:rPr lang="en-US" dirty="0"/>
              <a:t>Original equipment manufacturer’s warranty</a:t>
            </a:r>
          </a:p>
          <a:p>
            <a:pPr lvl="1"/>
            <a:r>
              <a:rPr lang="en-US" dirty="0"/>
              <a:t>Service manuals and diagnostic software provided by the manufacturer</a:t>
            </a:r>
          </a:p>
          <a:p>
            <a:pPr lvl="1"/>
            <a:r>
              <a:rPr lang="en-US" dirty="0"/>
              <a:t>Customized installation of the OS unique to laptops</a:t>
            </a:r>
          </a:p>
          <a:p>
            <a:pPr lvl="1"/>
            <a:r>
              <a:rPr lang="en-US" dirty="0"/>
              <a:t>Need to order replacement parts directly from the laptop manufacturer or authorized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 When Supporting Laptops (2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Warranty Concerns:</a:t>
            </a:r>
          </a:p>
          <a:p>
            <a:pPr lvl="1"/>
            <a:r>
              <a:rPr lang="en-US" dirty="0"/>
              <a:t>Always check to see if laptop is under warranty before servicing</a:t>
            </a:r>
          </a:p>
          <a:p>
            <a:pPr lvl="1"/>
            <a:r>
              <a:rPr lang="en-US" dirty="0"/>
              <a:t>When contacting technical support have the following available:</a:t>
            </a:r>
          </a:p>
          <a:p>
            <a:pPr lvl="2"/>
            <a:r>
              <a:rPr lang="en-US" dirty="0"/>
              <a:t>Laptop model and serial number </a:t>
            </a:r>
          </a:p>
          <a:p>
            <a:pPr lvl="2"/>
            <a:r>
              <a:rPr lang="en-US" dirty="0"/>
              <a:t>Purchaser name, phone number, address</a:t>
            </a:r>
          </a:p>
          <a:p>
            <a:pPr lvl="1"/>
            <a:r>
              <a:rPr lang="en-US" dirty="0"/>
              <a:t>Service options:</a:t>
            </a:r>
          </a:p>
          <a:p>
            <a:pPr lvl="2"/>
            <a:r>
              <a:rPr lang="en-US" dirty="0"/>
              <a:t>On-site</a:t>
            </a:r>
          </a:p>
          <a:p>
            <a:pPr lvl="2"/>
            <a:r>
              <a:rPr lang="en-US" dirty="0"/>
              <a:t>Ship to authorized service center</a:t>
            </a:r>
          </a:p>
          <a:p>
            <a:pPr lvl="2"/>
            <a:r>
              <a:rPr lang="en-US" dirty="0"/>
              <a:t>Phone assistance or online chat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 When Supporting Laptops (3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Service Manuals and Other Sources of Information:</a:t>
            </a:r>
          </a:p>
          <a:p>
            <a:pPr lvl="1"/>
            <a:r>
              <a:rPr lang="en-US" dirty="0"/>
              <a:t>Service manuals save time</a:t>
            </a:r>
          </a:p>
          <a:p>
            <a:pPr lvl="2"/>
            <a:r>
              <a:rPr lang="en-US" dirty="0"/>
              <a:t>Enables safe laptop disassembly</a:t>
            </a:r>
          </a:p>
          <a:p>
            <a:pPr lvl="2"/>
            <a:r>
              <a:rPr lang="en-US" dirty="0"/>
              <a:t>Some manufacturers only release these to authorized service centers</a:t>
            </a:r>
          </a:p>
          <a:p>
            <a:pPr lvl="1"/>
            <a:r>
              <a:rPr lang="en-US" dirty="0"/>
              <a:t>Locating a laptop service manual</a:t>
            </a:r>
          </a:p>
          <a:p>
            <a:pPr lvl="2"/>
            <a:r>
              <a:rPr lang="en-US" dirty="0"/>
              <a:t>Manufacturer’s website</a:t>
            </a:r>
          </a:p>
          <a:p>
            <a:pPr lvl="3"/>
            <a:r>
              <a:rPr lang="en-US" dirty="0"/>
              <a:t>Support or FAQ pages</a:t>
            </a:r>
          </a:p>
          <a:p>
            <a:pPr lvl="2"/>
            <a:r>
              <a:rPr lang="en-US" dirty="0"/>
              <a:t>Third party websites</a:t>
            </a:r>
          </a:p>
          <a:p>
            <a:pPr lvl="1"/>
            <a:r>
              <a:rPr lang="en-US" dirty="0"/>
              <a:t>User manual</a:t>
            </a:r>
          </a:p>
          <a:p>
            <a:pPr lvl="2"/>
            <a:r>
              <a:rPr lang="en-US" dirty="0"/>
              <a:t>Provides basic maintenance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4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 When Supporting Laptops (4 of 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Diagnostic Tools Provided by Manufacturers:</a:t>
            </a:r>
          </a:p>
          <a:p>
            <a:r>
              <a:rPr lang="en-US" dirty="0"/>
              <a:t>Most laptop manufacturers provide diagnostic software that can help you test components to determine which component needs replacing</a:t>
            </a:r>
          </a:p>
          <a:p>
            <a:pPr lvl="1"/>
            <a:r>
              <a:rPr lang="en-US" dirty="0"/>
              <a:t>Sources:</a:t>
            </a:r>
          </a:p>
          <a:p>
            <a:pPr lvl="2"/>
            <a:r>
              <a:rPr lang="en-US" dirty="0"/>
              <a:t>Manufacturer’s website</a:t>
            </a:r>
          </a:p>
          <a:p>
            <a:pPr lvl="2"/>
            <a:r>
              <a:rPr lang="en-US" dirty="0"/>
              <a:t>CDs bundled with the notebook</a:t>
            </a:r>
          </a:p>
          <a:p>
            <a:pPr lvl="2"/>
            <a:r>
              <a:rPr lang="en-US" dirty="0"/>
              <a:t>Hard drive or floppy disk</a:t>
            </a:r>
          </a:p>
          <a:p>
            <a:pPr lvl="1"/>
            <a:r>
              <a:rPr lang="en-US" dirty="0"/>
              <a:t>Example: PC-Doctor</a:t>
            </a:r>
          </a:p>
          <a:p>
            <a:pPr lvl="2"/>
            <a:r>
              <a:rPr lang="en-US" dirty="0"/>
              <a:t>Included with Lenovo, Fujitsu, and HP notebooks</a:t>
            </a:r>
          </a:p>
          <a:p>
            <a:pPr lvl="2"/>
            <a:r>
              <a:rPr lang="en-US" dirty="0"/>
              <a:t>Can be purchased separately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 When Supporting Laptops (5 of 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90" y="1583102"/>
            <a:ext cx="4856356" cy="405158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029200"/>
            <a:ext cx="3976406" cy="849620"/>
          </a:xfrm>
        </p:spPr>
        <p:txBody>
          <a:bodyPr/>
          <a:lstStyle/>
          <a:p>
            <a:r>
              <a:rPr lang="en-US" dirty="0"/>
              <a:t>Figure 1-70  Use diagnostics software provided by a laptop manufacturer to troubleshoot hardware problems</a:t>
            </a:r>
          </a:p>
        </p:txBody>
      </p:sp>
    </p:spTree>
    <p:extLst>
      <p:ext uri="{BB962C8B-B14F-4D97-AF65-F5344CB8AC3E}">
        <p14:creationId xmlns:p14="http://schemas.microsoft.com/office/powerpoint/2010/main" val="234237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(1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It may become necessary to open a laptop case to upgrade memory, exchange a hard drive, or replace a failed component</a:t>
            </a:r>
          </a:p>
          <a:p>
            <a:r>
              <a:rPr lang="en-US" dirty="0"/>
              <a:t>Replacing a failing processor or motherboard can be a complex process</a:t>
            </a:r>
          </a:p>
          <a:p>
            <a:r>
              <a:rPr lang="en-US" dirty="0"/>
              <a:t>Screws and nuts on a laptop are smaller than a desktop</a:t>
            </a:r>
          </a:p>
          <a:p>
            <a:pPr lvl="1"/>
            <a:r>
              <a:rPr lang="en-US" dirty="0"/>
              <a:t>Require smaller tools</a:t>
            </a:r>
          </a:p>
          <a:p>
            <a:r>
              <a:rPr lang="en-US" dirty="0"/>
              <a:t>Working on laptops requires extra patience</a:t>
            </a:r>
          </a:p>
          <a:p>
            <a:r>
              <a:rPr lang="en-US" dirty="0"/>
              <a:t>Always wear an ESD strap</a:t>
            </a:r>
          </a:p>
        </p:txBody>
      </p:sp>
    </p:spTree>
    <p:extLst>
      <p:ext uri="{BB962C8B-B14F-4D97-AF65-F5344CB8AC3E}">
        <p14:creationId xmlns:p14="http://schemas.microsoft.com/office/powerpoint/2010/main" val="208450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(2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73" y="2206751"/>
            <a:ext cx="5345671" cy="28112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96829"/>
            <a:ext cx="3976406" cy="581991"/>
          </a:xfrm>
        </p:spPr>
        <p:txBody>
          <a:bodyPr/>
          <a:lstStyle/>
          <a:p>
            <a:r>
              <a:rPr lang="en-US" dirty="0"/>
              <a:t>Figure 1-71  Tools for disassembling a laptop</a:t>
            </a:r>
          </a:p>
        </p:txBody>
      </p:sp>
    </p:spTree>
    <p:extLst>
      <p:ext uri="{BB962C8B-B14F-4D97-AF65-F5344CB8AC3E}">
        <p14:creationId xmlns:p14="http://schemas.microsoft.com/office/powerpoint/2010/main" val="408127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(3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Work methodically: </a:t>
            </a:r>
          </a:p>
          <a:p>
            <a:pPr lvl="1"/>
            <a:r>
              <a:rPr lang="en-US" dirty="0"/>
              <a:t>Some options to keep screws and components organized</a:t>
            </a:r>
          </a:p>
          <a:p>
            <a:pPr lvl="2"/>
            <a:r>
              <a:rPr lang="en-US" dirty="0"/>
              <a:t>Place screws in a pillbox (label each compartment)</a:t>
            </a:r>
          </a:p>
          <a:p>
            <a:pPr lvl="2"/>
            <a:r>
              <a:rPr lang="en-US" dirty="0"/>
              <a:t>Place screws on a soft padded work surface</a:t>
            </a:r>
          </a:p>
          <a:p>
            <a:pPr lvl="3"/>
            <a:r>
              <a:rPr lang="en-US" dirty="0"/>
              <a:t>Use white labeling tape</a:t>
            </a:r>
          </a:p>
          <a:p>
            <a:pPr lvl="2"/>
            <a:r>
              <a:rPr lang="en-US" dirty="0"/>
              <a:t>Place screws on notebook paper</a:t>
            </a:r>
          </a:p>
          <a:p>
            <a:pPr lvl="3"/>
            <a:r>
              <a:rPr lang="en-US" dirty="0"/>
              <a:t>Write where screw belongs</a:t>
            </a:r>
          </a:p>
          <a:p>
            <a:pPr lvl="2"/>
            <a:r>
              <a:rPr lang="en-US" dirty="0"/>
              <a:t>Tape screw beside manufacturer documentation</a:t>
            </a:r>
          </a:p>
          <a:p>
            <a:pPr lvl="1"/>
            <a:r>
              <a:rPr lang="en-US" dirty="0"/>
              <a:t>Keep notes to help with reassembly</a:t>
            </a:r>
          </a:p>
        </p:txBody>
      </p:sp>
    </p:spTree>
    <p:extLst>
      <p:ext uri="{BB962C8B-B14F-4D97-AF65-F5344CB8AC3E}">
        <p14:creationId xmlns:p14="http://schemas.microsoft.com/office/powerpoint/2010/main" val="224732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Planning and Organizing Your Work and Gathering Your Tools (3 of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5937"/>
            <a:ext cx="5929988" cy="318577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951141"/>
            <a:ext cx="3976406" cy="927679"/>
          </a:xfrm>
        </p:spPr>
        <p:txBody>
          <a:bodyPr/>
          <a:lstStyle/>
          <a:p>
            <a:r>
              <a:rPr lang="en-US" dirty="0"/>
              <a:t>Figure 1-1  Tools used by IT support technicians when maintaining, repairing, or upgrading computers</a:t>
            </a:r>
          </a:p>
        </p:txBody>
      </p:sp>
    </p:spTree>
    <p:extLst>
      <p:ext uri="{BB962C8B-B14F-4D97-AF65-F5344CB8AC3E}">
        <p14:creationId xmlns:p14="http://schemas.microsoft.com/office/powerpoint/2010/main" val="203100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(4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21" y="1758175"/>
            <a:ext cx="4087822" cy="348289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761571"/>
            <a:ext cx="3976406" cy="1117249"/>
          </a:xfrm>
        </p:spPr>
        <p:txBody>
          <a:bodyPr/>
          <a:lstStyle/>
          <a:p>
            <a:r>
              <a:rPr lang="en-US" dirty="0"/>
              <a:t>Figure 1-74  Using a notepad can help you organize screws so you know which screw goes where when reassembling</a:t>
            </a:r>
          </a:p>
        </p:txBody>
      </p:sp>
    </p:spTree>
    <p:extLst>
      <p:ext uri="{BB962C8B-B14F-4D97-AF65-F5344CB8AC3E}">
        <p14:creationId xmlns:p14="http://schemas.microsoft.com/office/powerpoint/2010/main" val="179889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(5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Disassembly tips:</a:t>
            </a:r>
          </a:p>
          <a:p>
            <a:pPr lvl="1"/>
            <a:r>
              <a:rPr lang="en-US" dirty="0"/>
              <a:t>Find the hardware service manual</a:t>
            </a:r>
          </a:p>
          <a:p>
            <a:pPr lvl="1"/>
            <a:r>
              <a:rPr lang="en-US" dirty="0"/>
              <a:t>Consider the warranty might still apply</a:t>
            </a:r>
          </a:p>
          <a:p>
            <a:pPr lvl="2"/>
            <a:r>
              <a:rPr lang="en-US" dirty="0"/>
              <a:t>Opening the case might void the warranty</a:t>
            </a:r>
          </a:p>
          <a:p>
            <a:pPr lvl="1"/>
            <a:r>
              <a:rPr lang="en-US" dirty="0"/>
              <a:t>Take your time and do not force anything</a:t>
            </a:r>
          </a:p>
          <a:p>
            <a:pPr lvl="1"/>
            <a:r>
              <a:rPr lang="en-US" dirty="0"/>
              <a:t>Protect against ESD</a:t>
            </a:r>
          </a:p>
          <a:p>
            <a:pPr lvl="1"/>
            <a:r>
              <a:rPr lang="en-US" dirty="0"/>
              <a:t>Understand </a:t>
            </a:r>
            <a:r>
              <a:rPr lang="en-US" b="1" dirty="0"/>
              <a:t>ZIF connectors</a:t>
            </a:r>
          </a:p>
          <a:p>
            <a:pPr lvl="1"/>
            <a:r>
              <a:rPr lang="en-US" dirty="0"/>
              <a:t>Pry up plastic covers with dental pick or screwdriver</a:t>
            </a:r>
          </a:p>
          <a:p>
            <a:pPr lvl="1"/>
            <a:r>
              <a:rPr lang="en-US" dirty="0"/>
              <a:t>Plastic screws may be used only once</a:t>
            </a:r>
          </a:p>
          <a:p>
            <a:pPr lvl="1"/>
            <a:r>
              <a:rPr lang="en-US" dirty="0"/>
              <a:t>Disassemble components in order</a:t>
            </a:r>
          </a:p>
          <a:p>
            <a:pPr lvl="1"/>
            <a:r>
              <a:rPr lang="en-US" dirty="0"/>
              <a:t>Use a plastic or metal spudger to slide along the seal and pry open the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2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(6 of 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3" y="1778507"/>
            <a:ext cx="4854275" cy="36660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4471639"/>
            <a:ext cx="3976406" cy="1407181"/>
          </a:xfrm>
        </p:spPr>
        <p:txBody>
          <a:bodyPr/>
          <a:lstStyle/>
          <a:p>
            <a:r>
              <a:rPr lang="en-US" dirty="0"/>
              <a:t>Figure 1-76  To disconnect a ZIF connector, first lift up on the locking flap to release the latch, and then remove the cable using the pull tab, which is blue on this laptop</a:t>
            </a:r>
          </a:p>
        </p:txBody>
      </p:sp>
    </p:spTree>
    <p:extLst>
      <p:ext uri="{BB962C8B-B14F-4D97-AF65-F5344CB8AC3E}">
        <p14:creationId xmlns:p14="http://schemas.microsoft.com/office/powerpoint/2010/main" val="200419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Inside a Laptop Computer (7 of 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Reassembly tips:</a:t>
            </a:r>
          </a:p>
          <a:p>
            <a:pPr lvl="1"/>
            <a:r>
              <a:rPr lang="en-US" dirty="0"/>
              <a:t>Reassemble laptop in reverse order</a:t>
            </a:r>
          </a:p>
          <a:p>
            <a:pPr lvl="1"/>
            <a:r>
              <a:rPr lang="en-US" dirty="0"/>
              <a:t>Tighten, but do not over tighten, all screws</a:t>
            </a:r>
          </a:p>
          <a:p>
            <a:pPr lvl="1"/>
            <a:r>
              <a:rPr lang="en-US" dirty="0"/>
              <a:t>Before installing the battery or AC adapter verify there are no loose parts inside the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1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Laptop Internal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List of important components and the typical order you remove them:</a:t>
            </a:r>
          </a:p>
          <a:p>
            <a:pPr lvl="1"/>
            <a:r>
              <a:rPr lang="en-US" dirty="0"/>
              <a:t>1. Remove or disable the battery pack</a:t>
            </a:r>
          </a:p>
          <a:p>
            <a:pPr lvl="1"/>
            <a:r>
              <a:rPr lang="en-US" dirty="0"/>
              <a:t>2. Remove the hard drive</a:t>
            </a:r>
          </a:p>
          <a:p>
            <a:pPr lvl="1"/>
            <a:r>
              <a:rPr lang="en-US" dirty="0"/>
              <a:t>3. Remove memory</a:t>
            </a:r>
          </a:p>
          <a:p>
            <a:pPr lvl="1"/>
            <a:r>
              <a:rPr lang="en-US" dirty="0"/>
              <a:t>4. Remove the wireless card</a:t>
            </a:r>
          </a:p>
          <a:p>
            <a:pPr lvl="1"/>
            <a:r>
              <a:rPr lang="en-US" dirty="0"/>
              <a:t>5. Remove the optical drive</a:t>
            </a:r>
          </a:p>
          <a:p>
            <a:pPr lvl="1"/>
            <a:r>
              <a:rPr lang="en-US" dirty="0"/>
              <a:t>6. Crack the case</a:t>
            </a:r>
          </a:p>
          <a:p>
            <a:pPr lvl="1"/>
            <a:r>
              <a:rPr lang="en-US" dirty="0"/>
              <a:t>7. Remove the keyboard bezel</a:t>
            </a:r>
          </a:p>
          <a:p>
            <a:pPr lvl="1"/>
            <a:r>
              <a:rPr lang="en-US" dirty="0"/>
              <a:t>8. Remove the system board</a:t>
            </a:r>
          </a:p>
          <a:p>
            <a:pPr lvl="1"/>
            <a:r>
              <a:rPr lang="en-US" dirty="0"/>
              <a:t>9. Remove the CPU, heat sink, and fan</a:t>
            </a:r>
          </a:p>
        </p:txBody>
      </p:sp>
    </p:spTree>
    <p:extLst>
      <p:ext uri="{BB962C8B-B14F-4D97-AF65-F5344CB8AC3E}">
        <p14:creationId xmlns:p14="http://schemas.microsoft.com/office/powerpoint/2010/main" val="319700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Inside an All-In-One Computer (1 of 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 all-in-one computer uses a mix of components sized for a desktop and a laptop</a:t>
            </a:r>
          </a:p>
          <a:p>
            <a:pPr lvl="1"/>
            <a:r>
              <a:rPr lang="en-US" dirty="0"/>
              <a:t>For some components, you’ll need to buy replacements from the manufacturer because they are most likely proprietary</a:t>
            </a:r>
          </a:p>
          <a:p>
            <a:pPr lvl="1"/>
            <a:r>
              <a:rPr lang="en-US" dirty="0"/>
              <a:t>See the service manual for specific directions about replacing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6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Inside an All-In-One Computer (2 of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50" y="1286480"/>
            <a:ext cx="4746014" cy="392114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07620"/>
            <a:ext cx="3976406" cy="671200"/>
          </a:xfrm>
        </p:spPr>
        <p:txBody>
          <a:bodyPr/>
          <a:lstStyle/>
          <a:p>
            <a:r>
              <a:rPr lang="en-US" dirty="0"/>
              <a:t>Figure 1-87  Components inside an all-in-one computer</a:t>
            </a:r>
          </a:p>
        </p:txBody>
      </p:sp>
    </p:spTree>
    <p:extLst>
      <p:ext uri="{BB962C8B-B14F-4D97-AF65-F5344CB8AC3E}">
        <p14:creationId xmlns:p14="http://schemas.microsoft.com/office/powerpoint/2010/main" val="94334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guidelines:</a:t>
            </a:r>
          </a:p>
          <a:p>
            <a:pPr lvl="1"/>
            <a:r>
              <a:rPr lang="en-US" dirty="0"/>
              <a:t>Do not touch LCD panel with sharp objects</a:t>
            </a:r>
          </a:p>
          <a:p>
            <a:pPr lvl="1"/>
            <a:r>
              <a:rPr lang="en-US" dirty="0"/>
              <a:t>Do not pick up or hold by the lid</a:t>
            </a:r>
          </a:p>
          <a:p>
            <a:pPr lvl="1"/>
            <a:r>
              <a:rPr lang="en-US" dirty="0"/>
              <a:t>Use only battery packs recommended by manufacturer</a:t>
            </a:r>
          </a:p>
          <a:p>
            <a:pPr lvl="1"/>
            <a:r>
              <a:rPr lang="en-US" dirty="0"/>
              <a:t>Do not tightly pack in a suitcase – use carrying case</a:t>
            </a:r>
          </a:p>
          <a:p>
            <a:pPr lvl="1"/>
            <a:r>
              <a:rPr lang="en-US" dirty="0"/>
              <a:t>Do not move while hard drive is being accessed</a:t>
            </a:r>
          </a:p>
          <a:p>
            <a:pPr lvl="1"/>
            <a:r>
              <a:rPr lang="en-US" dirty="0"/>
              <a:t>Do not put close to appliances generating strong magnetic field</a:t>
            </a:r>
          </a:p>
          <a:p>
            <a:pPr lvl="1"/>
            <a:r>
              <a:rPr lang="en-US" dirty="0"/>
              <a:t>Always use passwords to protect your laptop when connected to a public network or if device is stolen</a:t>
            </a:r>
          </a:p>
          <a:p>
            <a:pPr lvl="1"/>
            <a:r>
              <a:rPr lang="en-US" dirty="0"/>
              <a:t>Keep laptop at room temperature</a:t>
            </a:r>
          </a:p>
          <a:p>
            <a:pPr lvl="1"/>
            <a:r>
              <a:rPr lang="en-US" dirty="0"/>
              <a:t>Keep away from smoke, water, dust</a:t>
            </a:r>
          </a:p>
          <a:p>
            <a:pPr lvl="1"/>
            <a:r>
              <a:rPr lang="en-US" dirty="0"/>
              <a:t>Do not power up and down unnecessarily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guidelines (continued):</a:t>
            </a:r>
          </a:p>
          <a:p>
            <a:pPr lvl="1"/>
            <a:r>
              <a:rPr lang="en-US" dirty="0"/>
              <a:t>Do not run it while it is in the case, resting on pillow or covered by a blanket</a:t>
            </a:r>
          </a:p>
          <a:p>
            <a:pPr lvl="1"/>
            <a:r>
              <a:rPr lang="en-US" dirty="0"/>
              <a:t>If laptop has been brought inside from the cold, don’t turn it on until it reaches room temperature</a:t>
            </a:r>
          </a:p>
          <a:p>
            <a:pPr lvl="1"/>
            <a:r>
              <a:rPr lang="en-US" dirty="0"/>
              <a:t>Protect laptop against ESD</a:t>
            </a:r>
          </a:p>
          <a:p>
            <a:pPr lvl="1"/>
            <a:r>
              <a:rPr lang="en-US" dirty="0"/>
              <a:t>Remove CD/DVD or USB flash drives before traveling</a:t>
            </a:r>
          </a:p>
          <a:p>
            <a:pPr lvl="1"/>
            <a:r>
              <a:rPr lang="en-US" dirty="0"/>
              <a:t>Take precautions if laptop gets wet</a:t>
            </a:r>
          </a:p>
          <a:p>
            <a:pPr lvl="1"/>
            <a:r>
              <a:rPr lang="en-US" dirty="0"/>
              <a:t>Keep current backups of important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8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(3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Cleaning tips:</a:t>
            </a:r>
          </a:p>
          <a:p>
            <a:pPr lvl="1"/>
            <a:r>
              <a:rPr lang="en-US" dirty="0"/>
              <a:t>Clean LCD panel with a soft dry cloth</a:t>
            </a:r>
          </a:p>
          <a:p>
            <a:pPr lvl="1"/>
            <a:r>
              <a:rPr lang="en-US" dirty="0"/>
              <a:t>Use compressed air</a:t>
            </a:r>
          </a:p>
          <a:p>
            <a:pPr lvl="2"/>
            <a:r>
              <a:rPr lang="en-US" dirty="0"/>
              <a:t>To clean keyboard, track ball, and touch pad</a:t>
            </a:r>
          </a:p>
          <a:p>
            <a:pPr lvl="2"/>
            <a:r>
              <a:rPr lang="en-US" dirty="0"/>
              <a:t>To blow out air vents</a:t>
            </a:r>
          </a:p>
          <a:p>
            <a:pPr lvl="2"/>
            <a:r>
              <a:rPr lang="en-US" dirty="0"/>
              <a:t>Remove keyboard if keys are sticking and then blow air under keys</a:t>
            </a:r>
          </a:p>
          <a:p>
            <a:pPr lvl="1"/>
            <a:r>
              <a:rPr lang="en-US" dirty="0"/>
              <a:t>Use contact cleaner</a:t>
            </a:r>
          </a:p>
          <a:p>
            <a:pPr lvl="2"/>
            <a:r>
              <a:rPr lang="en-US" dirty="0"/>
              <a:t>Remove battery and clean battery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(1 of 23)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computer case for any type of computer is sometimes called the </a:t>
            </a:r>
            <a:r>
              <a:rPr lang="en-US" b="1" dirty="0"/>
              <a:t>chassis</a:t>
            </a:r>
          </a:p>
          <a:p>
            <a:pPr lvl="1"/>
            <a:r>
              <a:rPr lang="en-US" dirty="0"/>
              <a:t>It houses the power supply, motherboard, processor, memory modules, expansion cards, hard drive, optical drive, and other drives</a:t>
            </a:r>
          </a:p>
          <a:p>
            <a:pPr lvl="1"/>
            <a:r>
              <a:rPr lang="en-US" dirty="0"/>
              <a:t>Can be a </a:t>
            </a:r>
            <a:r>
              <a:rPr lang="en-US" b="1" dirty="0"/>
              <a:t>tower case</a:t>
            </a:r>
            <a:r>
              <a:rPr lang="en-US" dirty="0"/>
              <a:t>, </a:t>
            </a:r>
            <a:r>
              <a:rPr lang="en-US" b="1" dirty="0"/>
              <a:t>desktop case</a:t>
            </a:r>
            <a:r>
              <a:rPr lang="en-US" dirty="0"/>
              <a:t>, all-in-one case, or a mobile case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4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(1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hardware support technicians disassemble or reassemble a computer, it is important for them to stay organized, keep careful notes, and follow all safety procedures to protect the computer equipment and themselves</a:t>
            </a:r>
          </a:p>
          <a:p>
            <a:r>
              <a:rPr lang="en-US" dirty="0"/>
              <a:t>Before opening a computer case, shut down the system, unplug it, disconnect all cables, and press the power button to drain residual power</a:t>
            </a:r>
          </a:p>
          <a:p>
            <a:r>
              <a:rPr lang="en-US" dirty="0"/>
              <a:t>Common tools include an ESD strap, screwdrivers, tweezers, flashlight, compressed air, and cleaning solutions and pads</a:t>
            </a:r>
          </a:p>
          <a:p>
            <a:r>
              <a:rPr lang="en-US" dirty="0"/>
              <a:t>Internal computer components include the motherboard, processor, expansion cards, DIMM memory modules, hard drive, optical drive, tape drive, and power supply</a:t>
            </a:r>
          </a:p>
          <a:p>
            <a:r>
              <a:rPr lang="en-US" dirty="0"/>
              <a:t>Cases, power supplies, and motherboards use ATX and microATX form factors</a:t>
            </a:r>
          </a:p>
          <a:p>
            <a:r>
              <a:rPr lang="en-US" dirty="0"/>
              <a:t>An expansion fits in a slot on the motherboard and is anchored to the case by a single screw or clip</a:t>
            </a:r>
          </a:p>
        </p:txBody>
      </p:sp>
    </p:spTree>
    <p:extLst>
      <p:ext uri="{BB962C8B-B14F-4D97-AF65-F5344CB8AC3E}">
        <p14:creationId xmlns:p14="http://schemas.microsoft.com/office/powerpoint/2010/main" val="171075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(2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Most hard drives and optical drives today use the serial ATA (SATA) standards for the drive to interface with the motherboard and power supply</a:t>
            </a:r>
          </a:p>
          <a:p>
            <a:r>
              <a:rPr lang="en-US" dirty="0"/>
              <a:t>Laptop computers are designed for travel</a:t>
            </a:r>
          </a:p>
          <a:p>
            <a:r>
              <a:rPr lang="en-US" dirty="0"/>
              <a:t>Laptop computer use function keys to control the display, volume, touch pad, media options, GPS, airplane mode, and other features of the laptop</a:t>
            </a:r>
          </a:p>
          <a:p>
            <a:r>
              <a:rPr lang="en-US" dirty="0"/>
              <a:t>You can use the USB ports for expansion</a:t>
            </a:r>
          </a:p>
          <a:p>
            <a:r>
              <a:rPr lang="en-US" dirty="0"/>
              <a:t>When an internal component needs replacing, consider the possibility of disabling the component and using an external peripheral device in its place</a:t>
            </a:r>
          </a:p>
          <a:p>
            <a:r>
              <a:rPr lang="en-US" dirty="0"/>
              <a:t>Replacing the laptop might be more cost effective than performing labor-intensive repairs</a:t>
            </a:r>
          </a:p>
          <a:p>
            <a:r>
              <a:rPr lang="en-US" dirty="0"/>
              <a:t>When disassembling a laptop, the manufacturer’s service manual is essential</a:t>
            </a:r>
          </a:p>
        </p:txBody>
      </p:sp>
    </p:spTree>
    <p:extLst>
      <p:ext uri="{BB962C8B-B14F-4D97-AF65-F5344CB8AC3E}">
        <p14:creationId xmlns:p14="http://schemas.microsoft.com/office/powerpoint/2010/main" val="283929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(3 of 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upgrading components on a laptop, use components that are the same brand as the laptop, or use only components recommended by the laptop’s manufacturer</a:t>
            </a:r>
          </a:p>
          <a:p>
            <a:r>
              <a:rPr lang="en-US" dirty="0"/>
              <a:t>Special concerns when supporting a laptop also apply to supporting a netbook or all-in-one computer</a:t>
            </a:r>
          </a:p>
          <a:p>
            <a:r>
              <a:rPr lang="en-US" dirty="0"/>
              <a:t>Internal laptop components you might need to remove when replacing a FRU include the keyboard, hard drive, memory, smart card reader, optical drive, wireless card, screen, DC jack, battery pack, touch pad, speaker, system board, CPU, heat sink, and fan</a:t>
            </a:r>
          </a:p>
          <a:p>
            <a:r>
              <a:rPr lang="en-US" dirty="0"/>
              <a:t>An all-in-one computer uses a combination of components designed for desktop computers and laptops</a:t>
            </a:r>
          </a:p>
        </p:txBody>
      </p:sp>
    </p:spTree>
    <p:extLst>
      <p:ext uri="{BB962C8B-B14F-4D97-AF65-F5344CB8AC3E}">
        <p14:creationId xmlns:p14="http://schemas.microsoft.com/office/powerpoint/2010/main" val="202488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Opening the Case (2 of 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21" y="1507840"/>
            <a:ext cx="2338370" cy="437098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8972" y="5207620"/>
            <a:ext cx="3976406" cy="671200"/>
          </a:xfrm>
        </p:spPr>
        <p:txBody>
          <a:bodyPr/>
          <a:lstStyle/>
          <a:p>
            <a:r>
              <a:rPr lang="en-US" dirty="0"/>
              <a:t>Figure 1-4  This slimline tower case supports a microATX motherboard</a:t>
            </a:r>
          </a:p>
        </p:txBody>
      </p:sp>
    </p:spTree>
    <p:extLst>
      <p:ext uri="{BB962C8B-B14F-4D97-AF65-F5344CB8AC3E}">
        <p14:creationId xmlns:p14="http://schemas.microsoft.com/office/powerpoint/2010/main" val="202524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76F6C23-6457-4163-906F-9FD71B1D340C}" vid="{9A4A37B5-06EA-4573-8274-FD94E47E4E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E7F8E047CD1B4B8080E0C6917854E6" ma:contentTypeVersion="7" ma:contentTypeDescription="Create a new document." ma:contentTypeScope="" ma:versionID="29ea823494502e53152d8584c0cc8772">
  <xsd:schema xmlns:xsd="http://www.w3.org/2001/XMLSchema" xmlns:xs="http://www.w3.org/2001/XMLSchema" xmlns:p="http://schemas.microsoft.com/office/2006/metadata/properties" xmlns:ns2="cb2c73f9-b1ae-4d74-94e3-1ed1189efdaa" xmlns:ns3="aeb4a7c9-bc69-4a98-84ec-5a35baeb84bb" targetNamespace="http://schemas.microsoft.com/office/2006/metadata/properties" ma:root="true" ma:fieldsID="7cfbba57d59d7688cb9813f782b3007f" ns2:_="" ns3:_="">
    <xsd:import namespace="cb2c73f9-b1ae-4d74-94e3-1ed1189efdaa"/>
    <xsd:import namespace="aeb4a7c9-bc69-4a98-84ec-5a35baeb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oc_x0020_Type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c73f9-b1ae-4d74-94e3-1ed1189ef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_x0020_Type" ma:index="10" nillable="true" ma:displayName="Doc Type" ma:format="Dropdown" ma:internalName="Doc_x0020_Type">
      <xsd:simpleType>
        <xsd:restriction base="dms:Choice">
          <xsd:enumeration value="1-pager Checklist"/>
          <xsd:enumeration value="Checklist"/>
          <xsd:enumeration value="Email template"/>
          <xsd:enumeration value="Example"/>
          <xsd:enumeration value="FAQ"/>
          <xsd:enumeration value="Standards/Guidelines"/>
          <xsd:enumeration value="Instructions/How to"/>
          <xsd:enumeration value="JobAid"/>
          <xsd:enumeration value="Policy"/>
          <xsd:enumeration value="Presentation"/>
          <xsd:enumeration value="Process"/>
          <xsd:enumeration value="Reference"/>
          <xsd:enumeration value="Template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4a7c9-bc69-4a98-84ec-5a35baeb84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_x0020_Type xmlns="cb2c73f9-b1ae-4d74-94e3-1ed1189efdaa" xsi:nil="true"/>
    <SharedWithUsers xmlns="aeb4a7c9-bc69-4a98-84ec-5a35baeb84bb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823FA69-F723-4B34-AA3B-4CC1A67AD7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2c73f9-b1ae-4d74-94e3-1ed1189efdaa"/>
    <ds:schemaRef ds:uri="aeb4a7c9-bc69-4a98-84ec-5a35baeb84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9BA192-EF86-48DF-982C-2C526A268392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eb4a7c9-bc69-4a98-84ec-5a35baeb84bb"/>
    <ds:schemaRef ds:uri="cb2c73f9-b1ae-4d74-94e3-1ed1189efda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6005</TotalTime>
  <Words>4646</Words>
  <Application>Microsoft Office PowerPoint</Application>
  <PresentationFormat>Widescreen</PresentationFormat>
  <Paragraphs>439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Arial</vt:lpstr>
      <vt:lpstr>Calibri</vt:lpstr>
      <vt:lpstr>Helvetica</vt:lpstr>
      <vt:lpstr>LucidaGrande</vt:lpstr>
      <vt:lpstr>Open Sans</vt:lpstr>
      <vt:lpstr>Summer Font</vt:lpstr>
      <vt:lpstr>Office Theme</vt:lpstr>
      <vt:lpstr>CompTIA A+ Guide to IT Technical Support</vt:lpstr>
      <vt:lpstr>Taking a Computer Apart and Putting It Back Together</vt:lpstr>
      <vt:lpstr>Objectives</vt:lpstr>
      <vt:lpstr>Exploring a Desktop Computer</vt:lpstr>
      <vt:lpstr>Step 1: Planning and Organizing Your Work and Gathering Your Tools (1 of 3)</vt:lpstr>
      <vt:lpstr>Step 1: Planning and Organizing Your Work and Gathering Your Tools (2 of 3)</vt:lpstr>
      <vt:lpstr>Step 1: Planning and Organizing Your Work and Gathering Your Tools (3 of 3)</vt:lpstr>
      <vt:lpstr>Step 2: Opening the Case (1 of 23)</vt:lpstr>
      <vt:lpstr>Step 2: Opening the Case (2 of 23)</vt:lpstr>
      <vt:lpstr>Step 2: Opening the Case (3 of 23)</vt:lpstr>
      <vt:lpstr>Step 2: Opening the Case (4 of 23)</vt:lpstr>
      <vt:lpstr>Step 2: Opening the Case (5 of 23)</vt:lpstr>
      <vt:lpstr>Step 2: Opening the Case (6 of 23)</vt:lpstr>
      <vt:lpstr>Step 2: Opening the Case (7 of 23)</vt:lpstr>
      <vt:lpstr>Step 2: Opening the Case (8 of 23)</vt:lpstr>
      <vt:lpstr>Step 2: Opening the Case (9 of 23)</vt:lpstr>
      <vt:lpstr>Step 2: Opening the Case (10 of 23)</vt:lpstr>
      <vt:lpstr>Step 2: Opening the Case (11 of 23)</vt:lpstr>
      <vt:lpstr>Step 2: Opening the Case (12 of 23)</vt:lpstr>
      <vt:lpstr>Step 2: Opening the Case (13 of 23)</vt:lpstr>
      <vt:lpstr>Step 2: Opening the Case (14 of 23)</vt:lpstr>
      <vt:lpstr>Step 2: Opening the Case (15 of 23)</vt:lpstr>
      <vt:lpstr>Step 2: Opening the Case (16 of 23)</vt:lpstr>
      <vt:lpstr>Step 2: Opening the Case (17 of 23)</vt:lpstr>
      <vt:lpstr>Step 2: Opening the Case (18 of 23)</vt:lpstr>
      <vt:lpstr>Step 2: Opening the Case (19 of 23)</vt:lpstr>
      <vt:lpstr>Step 2: Opening the Case (20 of 23)</vt:lpstr>
      <vt:lpstr>Step 2: Opening the Case (21 of 23)</vt:lpstr>
      <vt:lpstr>Step 2: Opening the Case (22 of 23)</vt:lpstr>
      <vt:lpstr>Step 2: Opening the Case (23 of 23)</vt:lpstr>
      <vt:lpstr>Step 3: Removing Expansion Cards (1 of 2)</vt:lpstr>
      <vt:lpstr>Step 3: Removing Expansion Cards (2 of 2)</vt:lpstr>
      <vt:lpstr>Step 4: Removing the Motherboard (1 of 3)</vt:lpstr>
      <vt:lpstr>Step 4: Removing the Motherboard (2 of 3)</vt:lpstr>
      <vt:lpstr>Step 4: Removing the Motherboard (3 of 3)</vt:lpstr>
      <vt:lpstr>Step 5: Removing the Power Supply (1 of 4)</vt:lpstr>
      <vt:lpstr>Step 5: Removing the Power Supply (2 of 4)</vt:lpstr>
      <vt:lpstr>Step 5: Removing the Power Supply (3 of 4)</vt:lpstr>
      <vt:lpstr>Step 5: Removing the Power Supply (4 of 4)</vt:lpstr>
      <vt:lpstr>Step 6: Removing the Drives (1 of 5)</vt:lpstr>
      <vt:lpstr>Step 6: Removing the Drives (2 of 5)</vt:lpstr>
      <vt:lpstr>Step 6: Removing the Drives (3 of 5)</vt:lpstr>
      <vt:lpstr>Step 6: Removing the Drives (4 of 5)</vt:lpstr>
      <vt:lpstr>Step 6: Removing the Drives (5 of 5)</vt:lpstr>
      <vt:lpstr>Steps to Put a Computer Back Together (1 of 7)</vt:lpstr>
      <vt:lpstr>Steps to Put a Computer Back Together (2 of 7)</vt:lpstr>
      <vt:lpstr>Steps to Put a Computer Back Together (3 of 7)</vt:lpstr>
      <vt:lpstr>Steps to Put a Computer Back Together (4 of 7)</vt:lpstr>
      <vt:lpstr>Steps to Put a Computer Back Together (5 of 7)</vt:lpstr>
      <vt:lpstr>Steps to Put a Computer Back Together (6 of 7)</vt:lpstr>
      <vt:lpstr>Steps to Put a Computer Back Together (7 of 7)</vt:lpstr>
      <vt:lpstr>First Look at Laptop Computers (1 of 6)</vt:lpstr>
      <vt:lpstr>First Look at Laptop Computers (2 of 6)</vt:lpstr>
      <vt:lpstr>First Look at Laptop Computers (3 of 6)</vt:lpstr>
      <vt:lpstr>First Look at Laptop Computers (4 of 6)</vt:lpstr>
      <vt:lpstr>First Look at Laptop Computers (5 of 6)</vt:lpstr>
      <vt:lpstr>First Look at Laptop Computers (6 of 6)</vt:lpstr>
      <vt:lpstr>Special Keys, Buttons, and Input Devices on a Laptop</vt:lpstr>
      <vt:lpstr>Docking Stations and Port Replicators (1 of 3)</vt:lpstr>
      <vt:lpstr>Docking Stations and Port Replicators (2 of 3)</vt:lpstr>
      <vt:lpstr>Docking Stations and Port Replicators (3 of 3)</vt:lpstr>
      <vt:lpstr>Special Considerations When Supporting Laptops (1 of 5)</vt:lpstr>
      <vt:lpstr>Special Considerations When Supporting Laptops (2 of 5)</vt:lpstr>
      <vt:lpstr>Special Considerations When Supporting Laptops (3 of 5)</vt:lpstr>
      <vt:lpstr>Special Considerations When Supporting Laptops (4 of 5)</vt:lpstr>
      <vt:lpstr>Special Considerations When Supporting Laptops (5 of 5)</vt:lpstr>
      <vt:lpstr>Working Inside a Laptop Computer (1 of 7)</vt:lpstr>
      <vt:lpstr>Working Inside a Laptop Computer (2 of 7)</vt:lpstr>
      <vt:lpstr>Working Inside a Laptop Computer (3 of 7)</vt:lpstr>
      <vt:lpstr>Working Inside a Laptop Computer (4 of 7)</vt:lpstr>
      <vt:lpstr>Working Inside a Laptop Computer (5 of 7)</vt:lpstr>
      <vt:lpstr>Working Inside a Laptop Computer (6 of 7)</vt:lpstr>
      <vt:lpstr>Working Inside a Laptop Computer (7 of 7)</vt:lpstr>
      <vt:lpstr>Exploring Laptop Internal Components</vt:lpstr>
      <vt:lpstr>Exploring Inside an All-In-One Computer (1 of 2)</vt:lpstr>
      <vt:lpstr>Exploring Inside an All-In-One Computer (2 of 2)</vt:lpstr>
      <vt:lpstr>Maintaining Laptops (1 of 3)</vt:lpstr>
      <vt:lpstr>Maintaining Laptops (2 of 3)</vt:lpstr>
      <vt:lpstr>Maintaining Laptops (3 of 3)</vt:lpstr>
      <vt:lpstr>Chapter Summary (1 of 3)</vt:lpstr>
      <vt:lpstr>Chapter Summary (2 of 3)</vt:lpstr>
      <vt:lpstr>Chapter Summary (3 of 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Greenhouse, Brooke</dc:creator>
  <cp:lastModifiedBy>Alex Steinheuser Vilvert</cp:lastModifiedBy>
  <cp:revision>87</cp:revision>
  <cp:lastPrinted>2016-10-03T15:29:39Z</cp:lastPrinted>
  <dcterms:created xsi:type="dcterms:W3CDTF">2018-10-31T14:29:44Z</dcterms:created>
  <dcterms:modified xsi:type="dcterms:W3CDTF">2023-09-07T13:39:20Z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0x0101000FE7F8E047CD1B4B8080E0C6917854E6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Audience">
    <vt:lpwstr>Content Developer</vt:lpwstr>
  </property>
  <property fmtid="{D5CDD505-2E9C-101B-9397-08002B2CF9AE}" pid="9" name="Department">
    <vt:lpwstr>GPM Training</vt:lpwstr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AdHocReviewCycleID">
    <vt:i4>967733155</vt:i4>
  </property>
  <property fmtid="{D5CDD505-2E9C-101B-9397-08002B2CF9AE}" pid="13" name="_NewReviewCycle">
    <vt:lpwstr/>
  </property>
  <property fmtid="{D5CDD505-2E9C-101B-9397-08002B2CF9AE}" pid="14" name="_EmailSubject">
    <vt:lpwstr>A+ Chapter 1 PPT comments</vt:lpwstr>
  </property>
  <property fmtid="{D5CDD505-2E9C-101B-9397-08002B2CF9AE}" pid="15" name="_AuthorEmail">
    <vt:lpwstr>Brooke.Greenhouse@cengage.com</vt:lpwstr>
  </property>
  <property fmtid="{D5CDD505-2E9C-101B-9397-08002B2CF9AE}" pid="16" name="_AuthorEmailDisplayName">
    <vt:lpwstr>Greenhouse, Brooke</vt:lpwstr>
  </property>
  <property fmtid="{D5CDD505-2E9C-101B-9397-08002B2CF9AE}" pid="17" name="_PreviousAdHocReviewCycleID">
    <vt:i4>2137869598</vt:i4>
  </property>
</Properties>
</file>